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8"/>
  </p:notesMasterIdLst>
  <p:sldIdLst>
    <p:sldId id="256" r:id="rId3"/>
    <p:sldId id="257" r:id="rId4"/>
    <p:sldId id="1196" r:id="rId5"/>
    <p:sldId id="267" r:id="rId6"/>
    <p:sldId id="595" r:id="rId7"/>
    <p:sldId id="270" r:id="rId8"/>
    <p:sldId id="271" r:id="rId9"/>
    <p:sldId id="550" r:id="rId10"/>
    <p:sldId id="551" r:id="rId11"/>
    <p:sldId id="552" r:id="rId12"/>
    <p:sldId id="580" r:id="rId13"/>
    <p:sldId id="574" r:id="rId14"/>
    <p:sldId id="1199" r:id="rId15"/>
    <p:sldId id="1192" r:id="rId16"/>
    <p:sldId id="1191" r:id="rId17"/>
    <p:sldId id="1195" r:id="rId18"/>
    <p:sldId id="1194" r:id="rId19"/>
    <p:sldId id="260" r:id="rId20"/>
    <p:sldId id="261" r:id="rId21"/>
    <p:sldId id="1200" r:id="rId22"/>
    <p:sldId id="578" r:id="rId23"/>
    <p:sldId id="262" r:id="rId24"/>
    <p:sldId id="1197" r:id="rId25"/>
    <p:sldId id="1198" r:id="rId26"/>
    <p:sldId id="286" r:id="rId27"/>
    <p:sldId id="258" r:id="rId28"/>
    <p:sldId id="1201" r:id="rId29"/>
    <p:sldId id="588" r:id="rId30"/>
    <p:sldId id="589" r:id="rId31"/>
    <p:sldId id="278" r:id="rId32"/>
    <p:sldId id="307" r:id="rId33"/>
    <p:sldId id="308" r:id="rId34"/>
    <p:sldId id="1189" r:id="rId35"/>
    <p:sldId id="1184" r:id="rId36"/>
    <p:sldId id="120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94660"/>
  </p:normalViewPr>
  <p:slideViewPr>
    <p:cSldViewPr snapToGrid="0">
      <p:cViewPr varScale="1">
        <p:scale>
          <a:sx n="59" d="100"/>
          <a:sy n="59" d="100"/>
        </p:scale>
        <p:origin x="56" y="292"/>
      </p:cViewPr>
      <p:guideLst/>
    </p:cSldViewPr>
  </p:slideViewPr>
  <p:notesTextViewPr>
    <p:cViewPr>
      <p:scale>
        <a:sx n="3" d="2"/>
        <a:sy n="3" d="2"/>
      </p:scale>
      <p:origin x="0" y="0"/>
    </p:cViewPr>
  </p:notesTextViewPr>
  <p:sorterViewPr>
    <p:cViewPr varScale="1">
      <p:scale>
        <a:sx n="1" d="1"/>
        <a:sy n="1" d="1"/>
      </p:scale>
      <p:origin x="0" y="-49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Gray" userId="55231f2e6a499cfe" providerId="LiveId" clId="{0F5D5BDA-E3AB-4EE8-9491-6478DBD6A0DA}"/>
    <pc:docChg chg="custSel addSld delSld modSld">
      <pc:chgData name="Robert Gray" userId="55231f2e6a499cfe" providerId="LiveId" clId="{0F5D5BDA-E3AB-4EE8-9491-6478DBD6A0DA}" dt="2026-05-07T13:22:22.873" v="315" actId="47"/>
      <pc:docMkLst>
        <pc:docMk/>
      </pc:docMkLst>
      <pc:sldChg chg="del">
        <pc:chgData name="Robert Gray" userId="55231f2e6a499cfe" providerId="LiveId" clId="{0F5D5BDA-E3AB-4EE8-9491-6478DBD6A0DA}" dt="2026-05-06T18:33:14.171" v="0" actId="47"/>
        <pc:sldMkLst>
          <pc:docMk/>
          <pc:sldMk cId="3859063485" sldId="1181"/>
        </pc:sldMkLst>
      </pc:sldChg>
      <pc:sldChg chg="modSp mod">
        <pc:chgData name="Robert Gray" userId="55231f2e6a499cfe" providerId="LiveId" clId="{0F5D5BDA-E3AB-4EE8-9491-6478DBD6A0DA}" dt="2026-05-06T18:34:11.792" v="5" actId="207"/>
        <pc:sldMkLst>
          <pc:docMk/>
          <pc:sldMk cId="1278451972" sldId="1184"/>
        </pc:sldMkLst>
        <pc:spChg chg="mod">
          <ac:chgData name="Robert Gray" userId="55231f2e6a499cfe" providerId="LiveId" clId="{0F5D5BDA-E3AB-4EE8-9491-6478DBD6A0DA}" dt="2026-05-06T18:34:11.792" v="5" actId="207"/>
          <ac:spMkLst>
            <pc:docMk/>
            <pc:sldMk cId="1278451972" sldId="1184"/>
            <ac:spMk id="3" creationId="{897DBABE-BA2C-A579-50C8-B059F876AA5E}"/>
          </ac:spMkLst>
        </pc:spChg>
      </pc:sldChg>
      <pc:sldChg chg="del">
        <pc:chgData name="Robert Gray" userId="55231f2e6a499cfe" providerId="LiveId" clId="{0F5D5BDA-E3AB-4EE8-9491-6478DBD6A0DA}" dt="2026-05-07T13:22:22.873" v="315" actId="47"/>
        <pc:sldMkLst>
          <pc:docMk/>
          <pc:sldMk cId="738381559" sldId="1202"/>
        </pc:sldMkLst>
      </pc:sldChg>
      <pc:sldChg chg="addSp delSp modSp new mod setBg">
        <pc:chgData name="Robert Gray" userId="55231f2e6a499cfe" providerId="LiveId" clId="{0F5D5BDA-E3AB-4EE8-9491-6478DBD6A0DA}" dt="2026-05-07T13:21:28.232" v="314" actId="26606"/>
        <pc:sldMkLst>
          <pc:docMk/>
          <pc:sldMk cId="1548788237" sldId="1203"/>
        </pc:sldMkLst>
        <pc:spChg chg="mod">
          <ac:chgData name="Robert Gray" userId="55231f2e6a499cfe" providerId="LiveId" clId="{0F5D5BDA-E3AB-4EE8-9491-6478DBD6A0DA}" dt="2026-05-07T13:21:28.232" v="314" actId="26606"/>
          <ac:spMkLst>
            <pc:docMk/>
            <pc:sldMk cId="1548788237" sldId="1203"/>
            <ac:spMk id="2" creationId="{DE9C779D-E2E1-C744-6461-FB62BCC825C0}"/>
          </ac:spMkLst>
        </pc:spChg>
        <pc:spChg chg="del mod">
          <ac:chgData name="Robert Gray" userId="55231f2e6a499cfe" providerId="LiveId" clId="{0F5D5BDA-E3AB-4EE8-9491-6478DBD6A0DA}" dt="2026-05-07T13:21:28.232" v="314" actId="26606"/>
          <ac:spMkLst>
            <pc:docMk/>
            <pc:sldMk cId="1548788237" sldId="1203"/>
            <ac:spMk id="3" creationId="{429F829C-B0FA-BE8E-D6BD-188DE944FDC5}"/>
          </ac:spMkLst>
        </pc:spChg>
        <pc:spChg chg="add">
          <ac:chgData name="Robert Gray" userId="55231f2e6a499cfe" providerId="LiveId" clId="{0F5D5BDA-E3AB-4EE8-9491-6478DBD6A0DA}" dt="2026-05-07T13:21:28.232" v="314" actId="26606"/>
          <ac:spMkLst>
            <pc:docMk/>
            <pc:sldMk cId="1548788237" sldId="1203"/>
            <ac:spMk id="9" creationId="{2E442304-DDBD-4F7B-8017-36BCC863FB40}"/>
          </ac:spMkLst>
        </pc:spChg>
        <pc:spChg chg="add">
          <ac:chgData name="Robert Gray" userId="55231f2e6a499cfe" providerId="LiveId" clId="{0F5D5BDA-E3AB-4EE8-9491-6478DBD6A0DA}" dt="2026-05-07T13:21:28.232" v="314" actId="26606"/>
          <ac:spMkLst>
            <pc:docMk/>
            <pc:sldMk cId="1548788237" sldId="1203"/>
            <ac:spMk id="11" creationId="{5E107275-3853-46FD-A241-DE4355A42675}"/>
          </ac:spMkLst>
        </pc:spChg>
        <pc:graphicFrameChg chg="add">
          <ac:chgData name="Robert Gray" userId="55231f2e6a499cfe" providerId="LiveId" clId="{0F5D5BDA-E3AB-4EE8-9491-6478DBD6A0DA}" dt="2026-05-07T13:21:28.232" v="314" actId="26606"/>
          <ac:graphicFrameMkLst>
            <pc:docMk/>
            <pc:sldMk cId="1548788237" sldId="1203"/>
            <ac:graphicFrameMk id="5" creationId="{4DCAA266-6A01-6F11-C2A1-7803D567A2EC}"/>
          </ac:graphicFrameMkLst>
        </pc:graphicFrameChg>
      </pc:sldChg>
    </pc:docChg>
  </pc:docChgLst>
  <pc:docChgLst>
    <pc:chgData name="Robert Gray" userId="55231f2e6a499cfe" providerId="LiveId" clId="{D92F3D7F-C0DC-4873-8982-9A62D94DEF8E}"/>
    <pc:docChg chg="undo custSel addSld delSld modSld sldOrd">
      <pc:chgData name="Robert Gray" userId="55231f2e6a499cfe" providerId="LiveId" clId="{D92F3D7F-C0DC-4873-8982-9A62D94DEF8E}" dt="2026-05-03T21:44:55.304" v="2082" actId="20577"/>
      <pc:docMkLst>
        <pc:docMk/>
      </pc:docMkLst>
      <pc:sldChg chg="add">
        <pc:chgData name="Robert Gray" userId="55231f2e6a499cfe" providerId="LiveId" clId="{D92F3D7F-C0DC-4873-8982-9A62D94DEF8E}" dt="2026-04-28T15:38:45.357" v="250"/>
        <pc:sldMkLst>
          <pc:docMk/>
          <pc:sldMk cId="3941194354" sldId="257"/>
        </pc:sldMkLst>
      </pc:sldChg>
      <pc:sldChg chg="modSp add mod ord">
        <pc:chgData name="Robert Gray" userId="55231f2e6a499cfe" providerId="LiveId" clId="{D92F3D7F-C0DC-4873-8982-9A62D94DEF8E}" dt="2026-04-28T16:45:57.449" v="1546"/>
        <pc:sldMkLst>
          <pc:docMk/>
          <pc:sldMk cId="1685994636" sldId="258"/>
        </pc:sldMkLst>
        <pc:spChg chg="mod">
          <ac:chgData name="Robert Gray" userId="55231f2e6a499cfe" providerId="LiveId" clId="{D92F3D7F-C0DC-4873-8982-9A62D94DEF8E}" dt="2026-04-27T19:27:53.602" v="103" actId="1076"/>
          <ac:spMkLst>
            <pc:docMk/>
            <pc:sldMk cId="1685994636" sldId="258"/>
            <ac:spMk id="8" creationId="{F182967F-2257-7F13-59D2-D56C6B9B9788}"/>
          </ac:spMkLst>
        </pc:spChg>
        <pc:spChg chg="mod">
          <ac:chgData name="Robert Gray" userId="55231f2e6a499cfe" providerId="LiveId" clId="{D92F3D7F-C0DC-4873-8982-9A62D94DEF8E}" dt="2026-04-27T19:28:20.757" v="115" actId="255"/>
          <ac:spMkLst>
            <pc:docMk/>
            <pc:sldMk cId="1685994636" sldId="258"/>
            <ac:spMk id="11" creationId="{7E123107-88CC-B441-28BC-D22D548382CE}"/>
          </ac:spMkLst>
        </pc:spChg>
        <pc:spChg chg="mod">
          <ac:chgData name="Robert Gray" userId="55231f2e6a499cfe" providerId="LiveId" clId="{D92F3D7F-C0DC-4873-8982-9A62D94DEF8E}" dt="2026-04-27T19:29:18.488" v="132" actId="255"/>
          <ac:spMkLst>
            <pc:docMk/>
            <pc:sldMk cId="1685994636" sldId="258"/>
            <ac:spMk id="16" creationId="{B1BAC5DC-AA8E-FA98-0E92-371AD7A61B40}"/>
          </ac:spMkLst>
        </pc:spChg>
        <pc:spChg chg="mod">
          <ac:chgData name="Robert Gray" userId="55231f2e6a499cfe" providerId="LiveId" clId="{D92F3D7F-C0DC-4873-8982-9A62D94DEF8E}" dt="2026-04-27T19:29:25.781" v="133" actId="255"/>
          <ac:spMkLst>
            <pc:docMk/>
            <pc:sldMk cId="1685994636" sldId="258"/>
            <ac:spMk id="25" creationId="{12E557AF-742F-AF09-6CB6-192035E1B500}"/>
          </ac:spMkLst>
        </pc:spChg>
        <pc:spChg chg="mod">
          <ac:chgData name="Robert Gray" userId="55231f2e6a499cfe" providerId="LiveId" clId="{D92F3D7F-C0DC-4873-8982-9A62D94DEF8E}" dt="2026-04-27T19:29:09.891" v="131" actId="255"/>
          <ac:spMkLst>
            <pc:docMk/>
            <pc:sldMk cId="1685994636" sldId="258"/>
            <ac:spMk id="27" creationId="{F873E7ED-5097-ECD9-7EF5-874134E2774C}"/>
          </ac:spMkLst>
        </pc:spChg>
        <pc:spChg chg="mod">
          <ac:chgData name="Robert Gray" userId="55231f2e6a499cfe" providerId="LiveId" clId="{D92F3D7F-C0DC-4873-8982-9A62D94DEF8E}" dt="2026-04-27T19:28:39.373" v="124" actId="692"/>
          <ac:spMkLst>
            <pc:docMk/>
            <pc:sldMk cId="1685994636" sldId="258"/>
            <ac:spMk id="30" creationId="{555A3607-73E9-0706-BF42-F68CFCF41D53}"/>
          </ac:spMkLst>
        </pc:spChg>
        <pc:spChg chg="mod">
          <ac:chgData name="Robert Gray" userId="55231f2e6a499cfe" providerId="LiveId" clId="{D92F3D7F-C0DC-4873-8982-9A62D94DEF8E}" dt="2026-04-27T19:28:52.016" v="125" actId="255"/>
          <ac:spMkLst>
            <pc:docMk/>
            <pc:sldMk cId="1685994636" sldId="258"/>
            <ac:spMk id="31" creationId="{989AD0A3-FCBE-3A37-6764-D1EE56388681}"/>
          </ac:spMkLst>
        </pc:spChg>
        <pc:cxnChg chg="mod">
          <ac:chgData name="Robert Gray" userId="55231f2e6a499cfe" providerId="LiveId" clId="{D92F3D7F-C0DC-4873-8982-9A62D94DEF8E}" dt="2026-04-27T19:28:08.970" v="113" actId="692"/>
          <ac:cxnSpMkLst>
            <pc:docMk/>
            <pc:sldMk cId="1685994636" sldId="258"/>
            <ac:cxnSpMk id="5" creationId="{C52BE81D-720C-2609-0F28-B19F60786EF1}"/>
          </ac:cxnSpMkLst>
        </pc:cxnChg>
        <pc:cxnChg chg="mod">
          <ac:chgData name="Robert Gray" userId="55231f2e6a499cfe" providerId="LiveId" clId="{D92F3D7F-C0DC-4873-8982-9A62D94DEF8E}" dt="2026-04-27T19:28:01.147" v="108" actId="692"/>
          <ac:cxnSpMkLst>
            <pc:docMk/>
            <pc:sldMk cId="1685994636" sldId="258"/>
            <ac:cxnSpMk id="7" creationId="{6B696FB8-8880-AEDD-152A-EB62C3F5B50C}"/>
          </ac:cxnSpMkLst>
        </pc:cxnChg>
        <pc:cxnChg chg="mod">
          <ac:chgData name="Robert Gray" userId="55231f2e6a499cfe" providerId="LiveId" clId="{D92F3D7F-C0DC-4873-8982-9A62D94DEF8E}" dt="2026-04-27T19:27:41.408" v="101" actId="692"/>
          <ac:cxnSpMkLst>
            <pc:docMk/>
            <pc:sldMk cId="1685994636" sldId="258"/>
            <ac:cxnSpMk id="10" creationId="{EAB7C5B7-0B01-41BD-BDE9-C60922BB125B}"/>
          </ac:cxnSpMkLst>
        </pc:cxnChg>
        <pc:cxnChg chg="mod">
          <ac:chgData name="Robert Gray" userId="55231f2e6a499cfe" providerId="LiveId" clId="{D92F3D7F-C0DC-4873-8982-9A62D94DEF8E}" dt="2026-04-27T19:28:26.942" v="119" actId="692"/>
          <ac:cxnSpMkLst>
            <pc:docMk/>
            <pc:sldMk cId="1685994636" sldId="258"/>
            <ac:cxnSpMk id="13" creationId="{E84F5068-786F-FD9B-522C-6E185DDABE02}"/>
          </ac:cxnSpMkLst>
        </pc:cxnChg>
        <pc:cxnChg chg="mod">
          <ac:chgData name="Robert Gray" userId="55231f2e6a499cfe" providerId="LiveId" clId="{D92F3D7F-C0DC-4873-8982-9A62D94DEF8E}" dt="2026-04-27T19:29:09.891" v="131" actId="255"/>
          <ac:cxnSpMkLst>
            <pc:docMk/>
            <pc:sldMk cId="1685994636" sldId="258"/>
            <ac:cxnSpMk id="29" creationId="{CAA0F2DC-13FF-C4FC-8BBA-D1862E549986}"/>
          </ac:cxnSpMkLst>
        </pc:cxnChg>
      </pc:sldChg>
      <pc:sldChg chg="add setBg">
        <pc:chgData name="Robert Gray" userId="55231f2e6a499cfe" providerId="LiveId" clId="{D92F3D7F-C0DC-4873-8982-9A62D94DEF8E}" dt="2026-04-27T19:54:51.569" v="140"/>
        <pc:sldMkLst>
          <pc:docMk/>
          <pc:sldMk cId="1309559102" sldId="260"/>
        </pc:sldMkLst>
      </pc:sldChg>
      <pc:sldChg chg="add setBg">
        <pc:chgData name="Robert Gray" userId="55231f2e6a499cfe" providerId="LiveId" clId="{D92F3D7F-C0DC-4873-8982-9A62D94DEF8E}" dt="2026-04-27T19:54:51.569" v="140"/>
        <pc:sldMkLst>
          <pc:docMk/>
          <pc:sldMk cId="751196205" sldId="261"/>
        </pc:sldMkLst>
      </pc:sldChg>
      <pc:sldChg chg="delSp add setBg delDesignElem">
        <pc:chgData name="Robert Gray" userId="55231f2e6a499cfe" providerId="LiveId" clId="{D92F3D7F-C0DC-4873-8982-9A62D94DEF8E}" dt="2026-04-27T19:54:51.569" v="140"/>
        <pc:sldMkLst>
          <pc:docMk/>
          <pc:sldMk cId="2151311918" sldId="262"/>
        </pc:sldMkLst>
      </pc:sldChg>
      <pc:sldChg chg="modSp mod">
        <pc:chgData name="Robert Gray" userId="55231f2e6a499cfe" providerId="LiveId" clId="{D92F3D7F-C0DC-4873-8982-9A62D94DEF8E}" dt="2026-04-28T15:46:15.734" v="376" actId="692"/>
        <pc:sldMkLst>
          <pc:docMk/>
          <pc:sldMk cId="1007025329" sldId="286"/>
        </pc:sldMkLst>
        <pc:spChg chg="mod">
          <ac:chgData name="Robert Gray" userId="55231f2e6a499cfe" providerId="LiveId" clId="{D92F3D7F-C0DC-4873-8982-9A62D94DEF8E}" dt="2026-04-28T15:46:15.734" v="376" actId="692"/>
          <ac:spMkLst>
            <pc:docMk/>
            <pc:sldMk cId="1007025329" sldId="286"/>
            <ac:spMk id="2" creationId="{EFBDEF91-21C1-41CA-8F6E-BABF0E40BA70}"/>
          </ac:spMkLst>
        </pc:spChg>
      </pc:sldChg>
      <pc:sldChg chg="ord">
        <pc:chgData name="Robert Gray" userId="55231f2e6a499cfe" providerId="LiveId" clId="{D92F3D7F-C0DC-4873-8982-9A62D94DEF8E}" dt="2026-04-28T16:37:27.171" v="1070"/>
        <pc:sldMkLst>
          <pc:docMk/>
          <pc:sldMk cId="4229391640" sldId="578"/>
        </pc:sldMkLst>
      </pc:sldChg>
      <pc:sldChg chg="addSp delSp modSp mod">
        <pc:chgData name="Robert Gray" userId="55231f2e6a499cfe" providerId="LiveId" clId="{D92F3D7F-C0DC-4873-8982-9A62D94DEF8E}" dt="2026-04-27T19:04:48.622" v="5" actId="14100"/>
        <pc:sldMkLst>
          <pc:docMk/>
          <pc:sldMk cId="2244199063" sldId="580"/>
        </pc:sldMkLst>
        <pc:picChg chg="add mod">
          <ac:chgData name="Robert Gray" userId="55231f2e6a499cfe" providerId="LiveId" clId="{D92F3D7F-C0DC-4873-8982-9A62D94DEF8E}" dt="2026-04-27T19:04:48.622" v="5" actId="14100"/>
          <ac:picMkLst>
            <pc:docMk/>
            <pc:sldMk cId="2244199063" sldId="580"/>
            <ac:picMk id="1026" creationId="{0101CF72-41F4-E0DE-C9FF-24109DED1E43}"/>
          </ac:picMkLst>
        </pc:picChg>
      </pc:sldChg>
      <pc:sldChg chg="modSp mod">
        <pc:chgData name="Robert Gray" userId="55231f2e6a499cfe" providerId="LiveId" clId="{D92F3D7F-C0DC-4873-8982-9A62D94DEF8E}" dt="2026-05-03T21:44:55.304" v="2082" actId="20577"/>
        <pc:sldMkLst>
          <pc:docMk/>
          <pc:sldMk cId="1278451972" sldId="1184"/>
        </pc:sldMkLst>
        <pc:spChg chg="mod">
          <ac:chgData name="Robert Gray" userId="55231f2e6a499cfe" providerId="LiveId" clId="{D92F3D7F-C0DC-4873-8982-9A62D94DEF8E}" dt="2026-05-03T21:44:55.304" v="2082" actId="20577"/>
          <ac:spMkLst>
            <pc:docMk/>
            <pc:sldMk cId="1278451972" sldId="1184"/>
            <ac:spMk id="2" creationId="{9B2DCB0A-A84D-AB2B-77C7-E929291FEC08}"/>
          </ac:spMkLst>
        </pc:spChg>
      </pc:sldChg>
      <pc:sldChg chg="modSp add mod">
        <pc:chgData name="Robert Gray" userId="55231f2e6a499cfe" providerId="LiveId" clId="{D92F3D7F-C0DC-4873-8982-9A62D94DEF8E}" dt="2026-04-27T19:30:12.103" v="136" actId="692"/>
        <pc:sldMkLst>
          <pc:docMk/>
          <pc:sldMk cId="1444138074" sldId="1191"/>
        </pc:sldMkLst>
        <pc:spChg chg="mod">
          <ac:chgData name="Robert Gray" userId="55231f2e6a499cfe" providerId="LiveId" clId="{D92F3D7F-C0DC-4873-8982-9A62D94DEF8E}" dt="2026-04-27T19:26:42.175" v="82" actId="1076"/>
          <ac:spMkLst>
            <pc:docMk/>
            <pc:sldMk cId="1444138074" sldId="1191"/>
            <ac:spMk id="8" creationId="{8EEEB901-B4A5-0C5F-F958-9B533EC1C377}"/>
          </ac:spMkLst>
        </pc:spChg>
        <pc:spChg chg="mod">
          <ac:chgData name="Robert Gray" userId="55231f2e6a499cfe" providerId="LiveId" clId="{D92F3D7F-C0DC-4873-8982-9A62D94DEF8E}" dt="2026-04-27T19:26:31.922" v="80" actId="255"/>
          <ac:spMkLst>
            <pc:docMk/>
            <pc:sldMk cId="1444138074" sldId="1191"/>
            <ac:spMk id="11" creationId="{650A36C2-B337-4E85-0E58-683A8C62D9F8}"/>
          </ac:spMkLst>
        </pc:spChg>
        <pc:spChg chg="mod">
          <ac:chgData name="Robert Gray" userId="55231f2e6a499cfe" providerId="LiveId" clId="{D92F3D7F-C0DC-4873-8982-9A62D94DEF8E}" dt="2026-04-27T19:27:28.202" v="96" actId="255"/>
          <ac:spMkLst>
            <pc:docMk/>
            <pc:sldMk cId="1444138074" sldId="1191"/>
            <ac:spMk id="16" creationId="{EE57932A-9958-B821-EAE4-4346BAC4076D}"/>
          </ac:spMkLst>
        </pc:spChg>
        <pc:cxnChg chg="mod">
          <ac:chgData name="Robert Gray" userId="55231f2e6a499cfe" providerId="LiveId" clId="{D92F3D7F-C0DC-4873-8982-9A62D94DEF8E}" dt="2026-04-27T19:27:08.571" v="90" actId="692"/>
          <ac:cxnSpMkLst>
            <pc:docMk/>
            <pc:sldMk cId="1444138074" sldId="1191"/>
            <ac:cxnSpMk id="5" creationId="{8A31F099-9E44-2087-16D3-45BF385F6DA2}"/>
          </ac:cxnSpMkLst>
        </pc:cxnChg>
        <pc:cxnChg chg="mod">
          <ac:chgData name="Robert Gray" userId="55231f2e6a499cfe" providerId="LiveId" clId="{D92F3D7F-C0DC-4873-8982-9A62D94DEF8E}" dt="2026-04-27T19:27:15.330" v="95" actId="692"/>
          <ac:cxnSpMkLst>
            <pc:docMk/>
            <pc:sldMk cId="1444138074" sldId="1191"/>
            <ac:cxnSpMk id="7" creationId="{78EBEC1C-3B96-FF45-407B-1BF9B4A61887}"/>
          </ac:cxnSpMkLst>
        </pc:cxnChg>
        <pc:cxnChg chg="mod">
          <ac:chgData name="Robert Gray" userId="55231f2e6a499cfe" providerId="LiveId" clId="{D92F3D7F-C0DC-4873-8982-9A62D94DEF8E}" dt="2026-04-27T19:26:14.633" v="77" actId="692"/>
          <ac:cxnSpMkLst>
            <pc:docMk/>
            <pc:sldMk cId="1444138074" sldId="1191"/>
            <ac:cxnSpMk id="10" creationId="{F0A4666B-EC9A-934D-2AD5-3A0BCFF2CB25}"/>
          </ac:cxnSpMkLst>
        </pc:cxnChg>
        <pc:cxnChg chg="mod">
          <ac:chgData name="Robert Gray" userId="55231f2e6a499cfe" providerId="LiveId" clId="{D92F3D7F-C0DC-4873-8982-9A62D94DEF8E}" dt="2026-04-27T19:26:19.835" v="78" actId="692"/>
          <ac:cxnSpMkLst>
            <pc:docMk/>
            <pc:sldMk cId="1444138074" sldId="1191"/>
            <ac:cxnSpMk id="13" creationId="{BF4DA228-DF14-B935-FAED-E52DADA25871}"/>
          </ac:cxnSpMkLst>
        </pc:cxnChg>
        <pc:cxnChg chg="mod">
          <ac:chgData name="Robert Gray" userId="55231f2e6a499cfe" providerId="LiveId" clId="{D92F3D7F-C0DC-4873-8982-9A62D94DEF8E}" dt="2026-04-27T19:30:12.103" v="136" actId="692"/>
          <ac:cxnSpMkLst>
            <pc:docMk/>
            <pc:sldMk cId="1444138074" sldId="1191"/>
            <ac:cxnSpMk id="15" creationId="{EAE9CFDA-584A-D385-D62E-81DF0D1E46C9}"/>
          </ac:cxnSpMkLst>
        </pc:cxnChg>
      </pc:sldChg>
      <pc:sldChg chg="addSp delSp modSp new mod modClrScheme chgLayout">
        <pc:chgData name="Robert Gray" userId="55231f2e6a499cfe" providerId="LiveId" clId="{D92F3D7F-C0DC-4873-8982-9A62D94DEF8E}" dt="2026-04-27T19:25:41.754" v="62" actId="1076"/>
        <pc:sldMkLst>
          <pc:docMk/>
          <pc:sldMk cId="1941376913" sldId="1192"/>
        </pc:sldMkLst>
        <pc:spChg chg="add mod ord">
          <ac:chgData name="Robert Gray" userId="55231f2e6a499cfe" providerId="LiveId" clId="{D92F3D7F-C0DC-4873-8982-9A62D94DEF8E}" dt="2026-04-27T19:25:41.754" v="62" actId="1076"/>
          <ac:spMkLst>
            <pc:docMk/>
            <pc:sldMk cId="1941376913" sldId="1192"/>
            <ac:spMk id="4" creationId="{860AEB41-B8F7-CAF3-4171-BFB679373355}"/>
          </ac:spMkLst>
        </pc:spChg>
      </pc:sldChg>
      <pc:sldChg chg="addSp modSp new mod ord setBg">
        <pc:chgData name="Robert Gray" userId="55231f2e6a499cfe" providerId="LiveId" clId="{D92F3D7F-C0DC-4873-8982-9A62D94DEF8E}" dt="2026-04-27T21:20:11.931" v="227" actId="26606"/>
        <pc:sldMkLst>
          <pc:docMk/>
          <pc:sldMk cId="2263815751" sldId="1194"/>
        </pc:sldMkLst>
        <pc:spChg chg="add mod">
          <ac:chgData name="Robert Gray" userId="55231f2e6a499cfe" providerId="LiveId" clId="{D92F3D7F-C0DC-4873-8982-9A62D94DEF8E}" dt="2026-04-27T21:20:11.931" v="227" actId="26606"/>
          <ac:spMkLst>
            <pc:docMk/>
            <pc:sldMk cId="2263815751" sldId="1194"/>
            <ac:spMk id="3" creationId="{1FE445C5-D31A-6A7C-F31E-4077803796B7}"/>
          </ac:spMkLst>
        </pc:spChg>
        <pc:spChg chg="add">
          <ac:chgData name="Robert Gray" userId="55231f2e6a499cfe" providerId="LiveId" clId="{D92F3D7F-C0DC-4873-8982-9A62D94DEF8E}" dt="2026-04-27T21:20:11.931" v="227" actId="26606"/>
          <ac:spMkLst>
            <pc:docMk/>
            <pc:sldMk cId="2263815751" sldId="1194"/>
            <ac:spMk id="8" creationId="{D4771268-CB57-404A-9271-370EB28F6090}"/>
          </ac:spMkLst>
        </pc:spChg>
        <pc:graphicFrameChg chg="add mod ord">
          <ac:chgData name="Robert Gray" userId="55231f2e6a499cfe" providerId="LiveId" clId="{D92F3D7F-C0DC-4873-8982-9A62D94DEF8E}" dt="2026-04-27T21:20:11.931" v="227" actId="26606"/>
          <ac:graphicFrameMkLst>
            <pc:docMk/>
            <pc:sldMk cId="2263815751" sldId="1194"/>
            <ac:graphicFrameMk id="2" creationId="{9E1C592D-C171-01E3-3104-73CCBC65D099}"/>
          </ac:graphicFrameMkLst>
        </pc:graphicFrameChg>
      </pc:sldChg>
      <pc:sldChg chg="addSp modSp new mod setBg">
        <pc:chgData name="Robert Gray" userId="55231f2e6a499cfe" providerId="LiveId" clId="{D92F3D7F-C0DC-4873-8982-9A62D94DEF8E}" dt="2026-04-27T21:20:01.263" v="226" actId="26606"/>
        <pc:sldMkLst>
          <pc:docMk/>
          <pc:sldMk cId="4188778929" sldId="1195"/>
        </pc:sldMkLst>
        <pc:spChg chg="add mod">
          <ac:chgData name="Robert Gray" userId="55231f2e6a499cfe" providerId="LiveId" clId="{D92F3D7F-C0DC-4873-8982-9A62D94DEF8E}" dt="2026-04-27T21:20:01.263" v="226" actId="26606"/>
          <ac:spMkLst>
            <pc:docMk/>
            <pc:sldMk cId="4188778929" sldId="1195"/>
            <ac:spMk id="4" creationId="{BEDA174B-3F77-95DD-47FE-F84F8474F534}"/>
          </ac:spMkLst>
        </pc:spChg>
        <pc:spChg chg="add">
          <ac:chgData name="Robert Gray" userId="55231f2e6a499cfe" providerId="LiveId" clId="{D92F3D7F-C0DC-4873-8982-9A62D94DEF8E}" dt="2026-04-27T21:20:01.263" v="226" actId="26606"/>
          <ac:spMkLst>
            <pc:docMk/>
            <pc:sldMk cId="4188778929" sldId="1195"/>
            <ac:spMk id="9" creationId="{D4771268-CB57-404A-9271-370EB28F6090}"/>
          </ac:spMkLst>
        </pc:spChg>
        <pc:graphicFrameChg chg="add mod ord">
          <ac:chgData name="Robert Gray" userId="55231f2e6a499cfe" providerId="LiveId" clId="{D92F3D7F-C0DC-4873-8982-9A62D94DEF8E}" dt="2026-04-27T21:20:01.263" v="226" actId="26606"/>
          <ac:graphicFrameMkLst>
            <pc:docMk/>
            <pc:sldMk cId="4188778929" sldId="1195"/>
            <ac:graphicFrameMk id="2" creationId="{E69425BB-0AAA-4B52-ED99-2BE00EFF40CE}"/>
          </ac:graphicFrameMkLst>
        </pc:graphicFrameChg>
      </pc:sldChg>
      <pc:sldChg chg="addSp delSp modSp new mod modClrScheme chgLayout">
        <pc:chgData name="Robert Gray" userId="55231f2e6a499cfe" providerId="LiveId" clId="{D92F3D7F-C0DC-4873-8982-9A62D94DEF8E}" dt="2026-04-28T15:37:15.337" v="248" actId="1076"/>
        <pc:sldMkLst>
          <pc:docMk/>
          <pc:sldMk cId="2712517561" sldId="1196"/>
        </pc:sldMkLst>
        <pc:spChg chg="add mod ord">
          <ac:chgData name="Robert Gray" userId="55231f2e6a499cfe" providerId="LiveId" clId="{D92F3D7F-C0DC-4873-8982-9A62D94DEF8E}" dt="2026-04-28T15:37:15.337" v="248" actId="1076"/>
          <ac:spMkLst>
            <pc:docMk/>
            <pc:sldMk cId="2712517561" sldId="1196"/>
            <ac:spMk id="4" creationId="{1B4184EC-D52A-0EF2-65ED-65E7437A70A4}"/>
          </ac:spMkLst>
        </pc:spChg>
      </pc:sldChg>
      <pc:sldChg chg="addSp modSp new mod modClrScheme chgLayout">
        <pc:chgData name="Robert Gray" userId="55231f2e6a499cfe" providerId="LiveId" clId="{D92F3D7F-C0DC-4873-8982-9A62D94DEF8E}" dt="2026-04-28T15:39:49.292" v="268" actId="1076"/>
        <pc:sldMkLst>
          <pc:docMk/>
          <pc:sldMk cId="240729537" sldId="1197"/>
        </pc:sldMkLst>
        <pc:spChg chg="add mod">
          <ac:chgData name="Robert Gray" userId="55231f2e6a499cfe" providerId="LiveId" clId="{D92F3D7F-C0DC-4873-8982-9A62D94DEF8E}" dt="2026-04-28T15:39:49.292" v="268" actId="1076"/>
          <ac:spMkLst>
            <pc:docMk/>
            <pc:sldMk cId="240729537" sldId="1197"/>
            <ac:spMk id="2" creationId="{EDB13184-A598-B8D9-5BA2-5980170507EB}"/>
          </ac:spMkLst>
        </pc:spChg>
      </pc:sldChg>
      <pc:sldChg chg="addSp delSp modSp new mod setBg chgLayout">
        <pc:chgData name="Robert Gray" userId="55231f2e6a499cfe" providerId="LiveId" clId="{D92F3D7F-C0DC-4873-8982-9A62D94DEF8E}" dt="2026-04-28T15:44:07.628" v="364" actId="26606"/>
        <pc:sldMkLst>
          <pc:docMk/>
          <pc:sldMk cId="1389617671" sldId="1198"/>
        </pc:sldMkLst>
        <pc:spChg chg="add mod ord">
          <ac:chgData name="Robert Gray" userId="55231f2e6a499cfe" providerId="LiveId" clId="{D92F3D7F-C0DC-4873-8982-9A62D94DEF8E}" dt="2026-04-28T15:44:07.628" v="364" actId="26606"/>
          <ac:spMkLst>
            <pc:docMk/>
            <pc:sldMk cId="1389617671" sldId="1198"/>
            <ac:spMk id="3" creationId="{72A74557-5E7D-B7FC-E1C2-4F4F75AB1C75}"/>
          </ac:spMkLst>
        </pc:spChg>
        <pc:spChg chg="add">
          <ac:chgData name="Robert Gray" userId="55231f2e6a499cfe" providerId="LiveId" clId="{D92F3D7F-C0DC-4873-8982-9A62D94DEF8E}" dt="2026-04-28T15:44:07.628" v="364" actId="26606"/>
          <ac:spMkLst>
            <pc:docMk/>
            <pc:sldMk cId="1389617671" sldId="1198"/>
            <ac:spMk id="10" creationId="{C59AB4C8-9178-4F7A-8404-6890510B5917}"/>
          </ac:spMkLst>
        </pc:spChg>
        <pc:spChg chg="add">
          <ac:chgData name="Robert Gray" userId="55231f2e6a499cfe" providerId="LiveId" clId="{D92F3D7F-C0DC-4873-8982-9A62D94DEF8E}" dt="2026-04-28T15:44:07.628" v="364" actId="26606"/>
          <ac:spMkLst>
            <pc:docMk/>
            <pc:sldMk cId="1389617671" sldId="1198"/>
            <ac:spMk id="12" creationId="{4CFDFB37-4BC7-42C6-915D-A6609139BFE7}"/>
          </ac:spMkLst>
        </pc:spChg>
        <pc:picChg chg="add mod">
          <ac:chgData name="Robert Gray" userId="55231f2e6a499cfe" providerId="LiveId" clId="{D92F3D7F-C0DC-4873-8982-9A62D94DEF8E}" dt="2026-04-28T15:44:07.628" v="364" actId="26606"/>
          <ac:picMkLst>
            <pc:docMk/>
            <pc:sldMk cId="1389617671" sldId="1198"/>
            <ac:picMk id="5" creationId="{F9C9F2C5-7EF5-6187-4BDD-D56BD1DE5C39}"/>
          </ac:picMkLst>
        </pc:picChg>
      </pc:sldChg>
      <pc:sldChg chg="addSp delSp modSp new mod setBg">
        <pc:chgData name="Robert Gray" userId="55231f2e6a499cfe" providerId="LiveId" clId="{D92F3D7F-C0DC-4873-8982-9A62D94DEF8E}" dt="2026-04-28T16:01:16.870" v="446" actId="26606"/>
        <pc:sldMkLst>
          <pc:docMk/>
          <pc:sldMk cId="4225152157" sldId="1199"/>
        </pc:sldMkLst>
        <pc:spChg chg="mod">
          <ac:chgData name="Robert Gray" userId="55231f2e6a499cfe" providerId="LiveId" clId="{D92F3D7F-C0DC-4873-8982-9A62D94DEF8E}" dt="2026-04-28T16:01:16.870" v="446" actId="26606"/>
          <ac:spMkLst>
            <pc:docMk/>
            <pc:sldMk cId="4225152157" sldId="1199"/>
            <ac:spMk id="2" creationId="{8E4E588E-A7AF-C318-C5E4-E45C8EC49A44}"/>
          </ac:spMkLst>
        </pc:spChg>
        <pc:spChg chg="add">
          <ac:chgData name="Robert Gray" userId="55231f2e6a499cfe" providerId="LiveId" clId="{D92F3D7F-C0DC-4873-8982-9A62D94DEF8E}" dt="2026-04-28T16:01:16.870" v="446" actId="26606"/>
          <ac:spMkLst>
            <pc:docMk/>
            <pc:sldMk cId="4225152157" sldId="1199"/>
            <ac:spMk id="18" creationId="{E3BF711F-F9A0-4EA4-B156-A79E9F362447}"/>
          </ac:spMkLst>
        </pc:spChg>
        <pc:spChg chg="add">
          <ac:chgData name="Robert Gray" userId="55231f2e6a499cfe" providerId="LiveId" clId="{D92F3D7F-C0DC-4873-8982-9A62D94DEF8E}" dt="2026-04-28T16:01:16.870" v="446" actId="26606"/>
          <ac:spMkLst>
            <pc:docMk/>
            <pc:sldMk cId="4225152157" sldId="1199"/>
            <ac:spMk id="24" creationId="{8ED94938-268E-4C0A-A08A-B3980C78BAEB}"/>
          </ac:spMkLst>
        </pc:spChg>
        <pc:grpChg chg="add">
          <ac:chgData name="Robert Gray" userId="55231f2e6a499cfe" providerId="LiveId" clId="{D92F3D7F-C0DC-4873-8982-9A62D94DEF8E}" dt="2026-04-28T16:01:16.870" v="446" actId="26606"/>
          <ac:grpSpMkLst>
            <pc:docMk/>
            <pc:sldMk cId="4225152157" sldId="1199"/>
            <ac:grpSpMk id="20" creationId="{B83D307E-DF68-43F8-97CE-0AAE950A7129}"/>
          </ac:grpSpMkLst>
        </pc:grpChg>
        <pc:picChg chg="add mod ord">
          <ac:chgData name="Robert Gray" userId="55231f2e6a499cfe" providerId="LiveId" clId="{D92F3D7F-C0DC-4873-8982-9A62D94DEF8E}" dt="2026-04-28T16:01:16.870" v="446" actId="26606"/>
          <ac:picMkLst>
            <pc:docMk/>
            <pc:sldMk cId="4225152157" sldId="1199"/>
            <ac:picMk id="5" creationId="{19477EAC-6CBE-7F42-83C2-65D2E83BD015}"/>
          </ac:picMkLst>
        </pc:picChg>
        <pc:picChg chg="add mod">
          <ac:chgData name="Robert Gray" userId="55231f2e6a499cfe" providerId="LiveId" clId="{D92F3D7F-C0DC-4873-8982-9A62D94DEF8E}" dt="2026-04-28T16:01:16.870" v="446" actId="26606"/>
          <ac:picMkLst>
            <pc:docMk/>
            <pc:sldMk cId="4225152157" sldId="1199"/>
            <ac:picMk id="11" creationId="{32B723F4-4E0C-783A-751C-56CA0B12BD9C}"/>
          </ac:picMkLst>
        </pc:picChg>
        <pc:picChg chg="add mod">
          <ac:chgData name="Robert Gray" userId="55231f2e6a499cfe" providerId="LiveId" clId="{D92F3D7F-C0DC-4873-8982-9A62D94DEF8E}" dt="2026-04-28T16:01:16.870" v="446" actId="26606"/>
          <ac:picMkLst>
            <pc:docMk/>
            <pc:sldMk cId="4225152157" sldId="1199"/>
            <ac:picMk id="13" creationId="{2788CC40-0600-B9B7-084C-7D4200ABE473}"/>
          </ac:picMkLst>
        </pc:picChg>
      </pc:sldChg>
      <pc:sldChg chg="addSp modSp new mod setBg">
        <pc:chgData name="Robert Gray" userId="55231f2e6a499cfe" providerId="LiveId" clId="{D92F3D7F-C0DC-4873-8982-9A62D94DEF8E}" dt="2026-04-28T16:10:54.946" v="1060" actId="26606"/>
        <pc:sldMkLst>
          <pc:docMk/>
          <pc:sldMk cId="1004128191" sldId="1200"/>
        </pc:sldMkLst>
        <pc:spChg chg="mod">
          <ac:chgData name="Robert Gray" userId="55231f2e6a499cfe" providerId="LiveId" clId="{D92F3D7F-C0DC-4873-8982-9A62D94DEF8E}" dt="2026-04-28T16:10:54.946" v="1060" actId="26606"/>
          <ac:spMkLst>
            <pc:docMk/>
            <pc:sldMk cId="1004128191" sldId="1200"/>
            <ac:spMk id="2" creationId="{2EA59F41-F5D3-AB5E-FF6E-4E0A4B655DA9}"/>
          </ac:spMkLst>
        </pc:spChg>
        <pc:spChg chg="mod ord">
          <ac:chgData name="Robert Gray" userId="55231f2e6a499cfe" providerId="LiveId" clId="{D92F3D7F-C0DC-4873-8982-9A62D94DEF8E}" dt="2026-04-28T16:10:54.946" v="1060" actId="26606"/>
          <ac:spMkLst>
            <pc:docMk/>
            <pc:sldMk cId="1004128191" sldId="1200"/>
            <ac:spMk id="3" creationId="{7BC6D50F-CB9B-9813-A0F8-72CF0857093A}"/>
          </ac:spMkLst>
        </pc:spChg>
        <pc:picChg chg="add mod">
          <ac:chgData name="Robert Gray" userId="55231f2e6a499cfe" providerId="LiveId" clId="{D92F3D7F-C0DC-4873-8982-9A62D94DEF8E}" dt="2026-04-28T16:10:54.946" v="1060" actId="26606"/>
          <ac:picMkLst>
            <pc:docMk/>
            <pc:sldMk cId="1004128191" sldId="1200"/>
            <ac:picMk id="1026" creationId="{4F991988-8429-A1E5-1F8A-C9FE5942032E}"/>
          </ac:picMkLst>
        </pc:picChg>
      </pc:sldChg>
      <pc:sldChg chg="addSp modSp new mod setBg">
        <pc:chgData name="Robert Gray" userId="55231f2e6a499cfe" providerId="LiveId" clId="{D92F3D7F-C0DC-4873-8982-9A62D94DEF8E}" dt="2026-04-28T17:01:05.977" v="2035" actId="26606"/>
        <pc:sldMkLst>
          <pc:docMk/>
          <pc:sldMk cId="1027185051" sldId="1201"/>
        </pc:sldMkLst>
        <pc:spChg chg="mod">
          <ac:chgData name="Robert Gray" userId="55231f2e6a499cfe" providerId="LiveId" clId="{D92F3D7F-C0DC-4873-8982-9A62D94DEF8E}" dt="2026-04-28T17:01:05.977" v="2035" actId="26606"/>
          <ac:spMkLst>
            <pc:docMk/>
            <pc:sldMk cId="1027185051" sldId="1201"/>
            <ac:spMk id="2" creationId="{4FA66741-52EF-3942-34ED-7B1DAE6DB786}"/>
          </ac:spMkLst>
        </pc:spChg>
        <pc:spChg chg="mod">
          <ac:chgData name="Robert Gray" userId="55231f2e6a499cfe" providerId="LiveId" clId="{D92F3D7F-C0DC-4873-8982-9A62D94DEF8E}" dt="2026-04-28T17:01:05.977" v="2035" actId="26606"/>
          <ac:spMkLst>
            <pc:docMk/>
            <pc:sldMk cId="1027185051" sldId="1201"/>
            <ac:spMk id="3" creationId="{A61932F9-2293-741C-1AFD-3D8423FE264F}"/>
          </ac:spMkLst>
        </pc:spChg>
        <pc:spChg chg="add">
          <ac:chgData name="Robert Gray" userId="55231f2e6a499cfe" providerId="LiveId" clId="{D92F3D7F-C0DC-4873-8982-9A62D94DEF8E}" dt="2026-04-28T17:01:05.977" v="2035" actId="26606"/>
          <ac:spMkLst>
            <pc:docMk/>
            <pc:sldMk cId="1027185051" sldId="1201"/>
            <ac:spMk id="10" creationId="{F13C74B1-5B17-4795-BED0-7140497B445A}"/>
          </ac:spMkLst>
        </pc:spChg>
        <pc:spChg chg="add">
          <ac:chgData name="Robert Gray" userId="55231f2e6a499cfe" providerId="LiveId" clId="{D92F3D7F-C0DC-4873-8982-9A62D94DEF8E}" dt="2026-04-28T17:01:05.977" v="2035" actId="26606"/>
          <ac:spMkLst>
            <pc:docMk/>
            <pc:sldMk cId="1027185051" sldId="1201"/>
            <ac:spMk id="12" creationId="{D4974D33-8DC5-464E-8C6D-BE58F0669C17}"/>
          </ac:spMkLst>
        </pc:spChg>
        <pc:picChg chg="add mod">
          <ac:chgData name="Robert Gray" userId="55231f2e6a499cfe" providerId="LiveId" clId="{D92F3D7F-C0DC-4873-8982-9A62D94DEF8E}" dt="2026-04-28T17:01:05.977" v="2035" actId="26606"/>
          <ac:picMkLst>
            <pc:docMk/>
            <pc:sldMk cId="1027185051" sldId="1201"/>
            <ac:picMk id="5" creationId="{DF31F342-5A2C-6317-8828-5048C08A4EAB}"/>
          </ac:picMkLst>
        </pc:picChg>
      </pc:sldChg>
      <pc:sldChg chg="addSp modSp new mod setBg">
        <pc:chgData name="Robert Gray" userId="55231f2e6a499cfe" providerId="LiveId" clId="{D92F3D7F-C0DC-4873-8982-9A62D94DEF8E}" dt="2026-04-28T16:59:04.275" v="1993" actId="26606"/>
        <pc:sldMkLst>
          <pc:docMk/>
          <pc:sldMk cId="738381559" sldId="1202"/>
        </pc:sldMkLst>
        <pc:spChg chg="mod">
          <ac:chgData name="Robert Gray" userId="55231f2e6a499cfe" providerId="LiveId" clId="{D92F3D7F-C0DC-4873-8982-9A62D94DEF8E}" dt="2026-04-28T16:59:04.275" v="1993" actId="26606"/>
          <ac:spMkLst>
            <pc:docMk/>
            <pc:sldMk cId="738381559" sldId="1202"/>
            <ac:spMk id="2" creationId="{0DB970D8-4F9D-E046-E36D-479195BF695E}"/>
          </ac:spMkLst>
        </pc:spChg>
        <pc:spChg chg="mod">
          <ac:chgData name="Robert Gray" userId="55231f2e6a499cfe" providerId="LiveId" clId="{D92F3D7F-C0DC-4873-8982-9A62D94DEF8E}" dt="2026-04-28T16:59:04.275" v="1993" actId="26606"/>
          <ac:spMkLst>
            <pc:docMk/>
            <pc:sldMk cId="738381559" sldId="1202"/>
            <ac:spMk id="3" creationId="{CAA7D531-85CF-757A-3B5C-00BA70CF6A39}"/>
          </ac:spMkLst>
        </pc:spChg>
        <pc:spChg chg="add">
          <ac:chgData name="Robert Gray" userId="55231f2e6a499cfe" providerId="LiveId" clId="{D92F3D7F-C0DC-4873-8982-9A62D94DEF8E}" dt="2026-04-28T16:59:04.275" v="1993" actId="26606"/>
          <ac:spMkLst>
            <pc:docMk/>
            <pc:sldMk cId="738381559" sldId="1202"/>
            <ac:spMk id="10" creationId="{04812C46-200A-4DEB-A05E-3ED6C68C2387}"/>
          </ac:spMkLst>
        </pc:spChg>
        <pc:spChg chg="add">
          <ac:chgData name="Robert Gray" userId="55231f2e6a499cfe" providerId="LiveId" clId="{D92F3D7F-C0DC-4873-8982-9A62D94DEF8E}" dt="2026-04-28T16:59:04.275" v="1993" actId="26606"/>
          <ac:spMkLst>
            <pc:docMk/>
            <pc:sldMk cId="738381559" sldId="1202"/>
            <ac:spMk id="12" creationId="{D1EA859B-E555-4109-94F3-6700E046E008}"/>
          </ac:spMkLst>
        </pc:spChg>
        <pc:picChg chg="add mod ord">
          <ac:chgData name="Robert Gray" userId="55231f2e6a499cfe" providerId="LiveId" clId="{D92F3D7F-C0DC-4873-8982-9A62D94DEF8E}" dt="2026-04-28T16:59:04.275" v="1993" actId="26606"/>
          <ac:picMkLst>
            <pc:docMk/>
            <pc:sldMk cId="738381559" sldId="1202"/>
            <ac:picMk id="5" creationId="{CC930BC2-C526-D408-BD5C-E81E85FA8BB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Canada_ha!$B$2</c:f>
              <c:strCache>
                <c:ptCount val="1"/>
                <c:pt idx="0">
                  <c:v>Alberta</c:v>
                </c:pt>
              </c:strCache>
            </c:strRef>
          </c:tx>
          <c:spPr>
            <a:ln w="38100" cap="rnd">
              <a:solidFill>
                <a:srgbClr val="FFC000"/>
              </a:solidFill>
              <a:round/>
            </a:ln>
            <a:effectLst/>
          </c:spPr>
          <c:marker>
            <c:symbol val="none"/>
          </c:marker>
          <c:cat>
            <c:numRef>
              <c:f>Canada_ha!$A$14:$A$38</c:f>
              <c:numCache>
                <c:formatCode>General</c:formatCode>
                <c:ptCount val="2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pt idx="24">
                  <c:v>2025</c:v>
                </c:pt>
              </c:numCache>
            </c:numRef>
          </c:cat>
          <c:val>
            <c:numRef>
              <c:f>Canada_ha!$B$14:$B$38</c:f>
              <c:numCache>
                <c:formatCode>_-* #,##0_-;\-* #,##0_-;_-* "-"??_-;_-@_-</c:formatCode>
                <c:ptCount val="25"/>
                <c:pt idx="0">
                  <c:v>154103</c:v>
                </c:pt>
                <c:pt idx="1">
                  <c:v>496419</c:v>
                </c:pt>
                <c:pt idx="2">
                  <c:v>74907</c:v>
                </c:pt>
                <c:pt idx="3">
                  <c:v>236163</c:v>
                </c:pt>
                <c:pt idx="4">
                  <c:v>60725</c:v>
                </c:pt>
                <c:pt idx="5">
                  <c:v>118802</c:v>
                </c:pt>
                <c:pt idx="6">
                  <c:v>103619</c:v>
                </c:pt>
                <c:pt idx="7">
                  <c:v>20789</c:v>
                </c:pt>
                <c:pt idx="8">
                  <c:v>66904</c:v>
                </c:pt>
                <c:pt idx="9">
                  <c:v>81324</c:v>
                </c:pt>
                <c:pt idx="10">
                  <c:v>805888</c:v>
                </c:pt>
                <c:pt idx="11">
                  <c:v>385818</c:v>
                </c:pt>
                <c:pt idx="12">
                  <c:v>19579</c:v>
                </c:pt>
                <c:pt idx="13">
                  <c:v>23693</c:v>
                </c:pt>
                <c:pt idx="14">
                  <c:v>466318</c:v>
                </c:pt>
                <c:pt idx="15">
                  <c:v>507057</c:v>
                </c:pt>
                <c:pt idx="16">
                  <c:v>49233</c:v>
                </c:pt>
                <c:pt idx="17">
                  <c:v>60186</c:v>
                </c:pt>
                <c:pt idx="18">
                  <c:v>885944</c:v>
                </c:pt>
                <c:pt idx="19">
                  <c:v>3275</c:v>
                </c:pt>
                <c:pt idx="20">
                  <c:v>52954</c:v>
                </c:pt>
                <c:pt idx="21">
                  <c:v>153124</c:v>
                </c:pt>
                <c:pt idx="22">
                  <c:v>2211900</c:v>
                </c:pt>
                <c:pt idx="23">
                  <c:v>705000</c:v>
                </c:pt>
                <c:pt idx="24">
                  <c:v>3150000</c:v>
                </c:pt>
              </c:numCache>
            </c:numRef>
          </c:val>
          <c:smooth val="0"/>
          <c:extLst>
            <c:ext xmlns:c16="http://schemas.microsoft.com/office/drawing/2014/chart" uri="{C3380CC4-5D6E-409C-BE32-E72D297353CC}">
              <c16:uniqueId val="{00000000-A780-490F-99B6-0A9F86559A92}"/>
            </c:ext>
          </c:extLst>
        </c:ser>
        <c:dLbls>
          <c:showLegendKey val="0"/>
          <c:showVal val="0"/>
          <c:showCatName val="0"/>
          <c:showSerName val="0"/>
          <c:showPercent val="0"/>
          <c:showBubbleSize val="0"/>
        </c:dLbls>
        <c:smooth val="0"/>
        <c:axId val="763098488"/>
        <c:axId val="763099448"/>
        <c:extLst>
          <c:ext xmlns:c15="http://schemas.microsoft.com/office/drawing/2012/chart" uri="{02D57815-91ED-43cb-92C2-25804820EDAC}">
            <c15:filteredLineSeries>
              <c15:ser>
                <c:idx val="0"/>
                <c:order val="0"/>
                <c:tx>
                  <c:strRef>
                    <c:extLst>
                      <c:ext uri="{02D57815-91ED-43cb-92C2-25804820EDAC}">
                        <c15:formulaRef>
                          <c15:sqref>Canada_ha!$A$2</c15:sqref>
                        </c15:formulaRef>
                      </c:ext>
                    </c:extLst>
                    <c:strCache>
                      <c:ptCount val="1"/>
                      <c:pt idx="0">
                        <c:v>Year</c:v>
                      </c:pt>
                    </c:strCache>
                  </c:strRef>
                </c:tx>
                <c:spPr>
                  <a:ln w="28575" cap="rnd">
                    <a:solidFill>
                      <a:schemeClr val="accent1"/>
                    </a:solidFill>
                    <a:round/>
                  </a:ln>
                  <a:effectLst/>
                </c:spPr>
                <c:marker>
                  <c:symbol val="none"/>
                </c:marker>
                <c:cat>
                  <c:numRef>
                    <c:extLst>
                      <c:ext uri="{02D57815-91ED-43cb-92C2-25804820EDAC}">
                        <c15:formulaRef>
                          <c15:sqref>Canada_ha!$A$14:$A$38</c15:sqref>
                        </c15:formulaRef>
                      </c:ext>
                    </c:extLst>
                    <c:numCache>
                      <c:formatCode>General</c:formatCode>
                      <c:ptCount val="2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pt idx="24">
                        <c:v>2025</c:v>
                      </c:pt>
                    </c:numCache>
                  </c:numRef>
                </c:cat>
                <c:val>
                  <c:numRef>
                    <c:extLst>
                      <c:ext uri="{02D57815-91ED-43cb-92C2-25804820EDAC}">
                        <c15:formulaRef>
                          <c15:sqref>Canada_ha!$A$14:$A$33</c15:sqref>
                        </c15:formulaRef>
                      </c:ext>
                    </c:extLst>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val>
                <c:smooth val="0"/>
                <c:extLst>
                  <c:ext xmlns:c16="http://schemas.microsoft.com/office/drawing/2014/chart" uri="{C3380CC4-5D6E-409C-BE32-E72D297353CC}">
                    <c16:uniqueId val="{00000001-A780-490F-99B6-0A9F86559A92}"/>
                  </c:ext>
                </c:extLst>
              </c15:ser>
            </c15:filteredLineSeries>
          </c:ext>
        </c:extLst>
      </c:lineChart>
      <c:catAx>
        <c:axId val="7630984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63099448"/>
        <c:crosses val="autoZero"/>
        <c:auto val="1"/>
        <c:lblAlgn val="ctr"/>
        <c:lblOffset val="100"/>
        <c:noMultiLvlLbl val="0"/>
      </c:catAx>
      <c:valAx>
        <c:axId val="763099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CA" sz="1600"/>
                  <a:t>Area</a:t>
                </a:r>
                <a:r>
                  <a:rPr lang="en-CA" sz="1600" baseline="0"/>
                  <a:t> Burned (ha's)</a:t>
                </a:r>
                <a:endParaRPr lang="en-CA" sz="160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CA"/>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630984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spPr>
            <a:solidFill>
              <a:schemeClr val="accent2"/>
            </a:solidFill>
            <a:ln>
              <a:noFill/>
            </a:ln>
            <a:effectLst/>
          </c:spPr>
          <c:invertIfNegative val="0"/>
          <c:trendline>
            <c:name>5</c:name>
            <c:spPr>
              <a:ln w="19050" cap="rnd">
                <a:solidFill>
                  <a:schemeClr val="accent2"/>
                </a:solidFill>
                <a:prstDash val="sysDot"/>
              </a:ln>
              <a:effectLst/>
            </c:spPr>
            <c:trendlineType val="linear"/>
            <c:dispRSqr val="0"/>
            <c:dispEq val="0"/>
          </c:trendline>
          <c:cat>
            <c:numRef>
              <c:f>'Suppression trend'!$A$1:$M$1</c:f>
              <c:numCache>
                <c:formatCode>General</c:formatCode>
                <c:ptCount val="13"/>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numCache>
            </c:numRef>
          </c:cat>
          <c:val>
            <c:numRef>
              <c:f>'Suppression trend'!$A$2:$M$2</c:f>
              <c:numCache>
                <c:formatCode>_("$"* #,##0.00_);_("$"* \(#,##0.00\);_("$"* "-"??_);_(@_)</c:formatCode>
                <c:ptCount val="13"/>
                <c:pt idx="0">
                  <c:v>131000000</c:v>
                </c:pt>
                <c:pt idx="1">
                  <c:v>225800000</c:v>
                </c:pt>
                <c:pt idx="2">
                  <c:v>514000000</c:v>
                </c:pt>
                <c:pt idx="3">
                  <c:v>647000000</c:v>
                </c:pt>
                <c:pt idx="4">
                  <c:v>294000000</c:v>
                </c:pt>
                <c:pt idx="5">
                  <c:v>130000000</c:v>
                </c:pt>
                <c:pt idx="6">
                  <c:v>570000000</c:v>
                </c:pt>
                <c:pt idx="7">
                  <c:v>76000000</c:v>
                </c:pt>
                <c:pt idx="8">
                  <c:v>144000000</c:v>
                </c:pt>
                <c:pt idx="9">
                  <c:v>101000000</c:v>
                </c:pt>
                <c:pt idx="10">
                  <c:v>851000000</c:v>
                </c:pt>
                <c:pt idx="11">
                  <c:v>1900000000</c:v>
                </c:pt>
                <c:pt idx="12">
                  <c:v>706000000</c:v>
                </c:pt>
              </c:numCache>
            </c:numRef>
          </c:val>
          <c:extLst>
            <c:ext xmlns:c16="http://schemas.microsoft.com/office/drawing/2014/chart" uri="{C3380CC4-5D6E-409C-BE32-E72D297353CC}">
              <c16:uniqueId val="{00000001-18C5-4178-B076-33B712D5E6F1}"/>
            </c:ext>
          </c:extLst>
        </c:ser>
        <c:dLbls>
          <c:showLegendKey val="0"/>
          <c:showVal val="0"/>
          <c:showCatName val="0"/>
          <c:showSerName val="0"/>
          <c:showPercent val="0"/>
          <c:showBubbleSize val="0"/>
        </c:dLbls>
        <c:gapWidth val="219"/>
        <c:overlap val="-27"/>
        <c:axId val="671666415"/>
        <c:axId val="671663055"/>
      </c:barChart>
      <c:catAx>
        <c:axId val="671666415"/>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CA" sz="1200"/>
                  <a:t>Year</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71663055"/>
        <c:crosses val="autoZero"/>
        <c:auto val="1"/>
        <c:lblAlgn val="ctr"/>
        <c:lblOffset val="100"/>
        <c:noMultiLvlLbl val="0"/>
      </c:catAx>
      <c:valAx>
        <c:axId val="6716630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CA" sz="1200"/>
                  <a:t>Suppression Expenditure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7166641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spPr>
            <a:solidFill>
              <a:schemeClr val="accent2"/>
            </a:solidFill>
            <a:ln>
              <a:noFill/>
            </a:ln>
            <a:effectLst/>
          </c:spPr>
          <c:invertIfNegative val="0"/>
          <c:trendline>
            <c:spPr>
              <a:ln w="19050" cap="rnd">
                <a:solidFill>
                  <a:schemeClr val="accent2"/>
                </a:solidFill>
                <a:prstDash val="sysDot"/>
              </a:ln>
              <a:effectLst/>
            </c:spPr>
            <c:trendlineType val="linear"/>
            <c:intercept val="0"/>
            <c:dispRSqr val="0"/>
            <c:dispEq val="0"/>
          </c:trendline>
          <c:cat>
            <c:numRef>
              <c:f>Sheet1!$B$1:$L$1</c:f>
              <c:numCache>
                <c:formatCode>General</c:formatCode>
                <c:ptCount val="11"/>
                <c:pt idx="0">
                  <c:v>2016</c:v>
                </c:pt>
                <c:pt idx="1">
                  <c:v>2017</c:v>
                </c:pt>
                <c:pt idx="2">
                  <c:v>2018</c:v>
                </c:pt>
                <c:pt idx="3">
                  <c:v>2019</c:v>
                </c:pt>
                <c:pt idx="4">
                  <c:v>2020</c:v>
                </c:pt>
                <c:pt idx="5">
                  <c:v>2021</c:v>
                </c:pt>
                <c:pt idx="6">
                  <c:v>2022</c:v>
                </c:pt>
                <c:pt idx="7">
                  <c:v>2023</c:v>
                </c:pt>
                <c:pt idx="8">
                  <c:v>2024</c:v>
                </c:pt>
                <c:pt idx="9">
                  <c:v>2025</c:v>
                </c:pt>
                <c:pt idx="10">
                  <c:v>2026</c:v>
                </c:pt>
              </c:numCache>
            </c:numRef>
          </c:cat>
          <c:val>
            <c:numRef>
              <c:f>Sheet1!$B$2:$L$2</c:f>
              <c:numCache>
                <c:formatCode>_("$"* #,##0.00_);_("$"* \(#,##0.00\);_("$"* "-"??_);_(@_)</c:formatCode>
                <c:ptCount val="11"/>
                <c:pt idx="0">
                  <c:v>0</c:v>
                </c:pt>
                <c:pt idx="1">
                  <c:v>0</c:v>
                </c:pt>
                <c:pt idx="2">
                  <c:v>500000000</c:v>
                </c:pt>
                <c:pt idx="3">
                  <c:v>700000000</c:v>
                </c:pt>
                <c:pt idx="4">
                  <c:v>0</c:v>
                </c:pt>
                <c:pt idx="5">
                  <c:v>1800000000</c:v>
                </c:pt>
                <c:pt idx="6">
                  <c:v>1750000000</c:v>
                </c:pt>
                <c:pt idx="7">
                  <c:v>1500000000</c:v>
                </c:pt>
                <c:pt idx="8">
                  <c:v>2000000000</c:v>
                </c:pt>
                <c:pt idx="9">
                  <c:v>4000000000</c:v>
                </c:pt>
                <c:pt idx="10">
                  <c:v>2000000000</c:v>
                </c:pt>
              </c:numCache>
            </c:numRef>
          </c:val>
          <c:extLst>
            <c:ext xmlns:c16="http://schemas.microsoft.com/office/drawing/2014/chart" uri="{C3380CC4-5D6E-409C-BE32-E72D297353CC}">
              <c16:uniqueId val="{00000000-1CC4-41EA-AADF-981648844E49}"/>
            </c:ext>
          </c:extLst>
        </c:ser>
        <c:dLbls>
          <c:showLegendKey val="0"/>
          <c:showVal val="0"/>
          <c:showCatName val="0"/>
          <c:showSerName val="0"/>
          <c:showPercent val="0"/>
          <c:showBubbleSize val="0"/>
        </c:dLbls>
        <c:gapWidth val="219"/>
        <c:overlap val="-27"/>
        <c:axId val="725948463"/>
        <c:axId val="725949903"/>
      </c:barChart>
      <c:catAx>
        <c:axId val="725948463"/>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CA" sz="1600"/>
                  <a:t>Year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25949903"/>
        <c:crosses val="autoZero"/>
        <c:auto val="1"/>
        <c:lblAlgn val="ctr"/>
        <c:lblOffset val="100"/>
        <c:noMultiLvlLbl val="0"/>
      </c:catAx>
      <c:valAx>
        <c:axId val="7259499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CA" sz="1600"/>
                  <a:t>Contingency Amount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2594846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rgbClr val="FFC0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pPr>
            <a:r>
              <a:rPr lang="en-US" sz="2400" dirty="0"/>
              <a:t>Historic Patch Size Distribution</a:t>
            </a:r>
          </a:p>
        </c:rich>
      </c:tx>
      <c:layout>
        <c:manualLayout>
          <c:xMode val="edge"/>
          <c:yMode val="edge"/>
          <c:x val="0.20470772596827083"/>
          <c:y val="4.2289403613458502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rgbClr val="FFC0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6534269781472841"/>
          <c:y val="0.11316638352644587"/>
          <c:w val="0.80410170603674536"/>
          <c:h val="0.57125113669799976"/>
        </c:manualLayout>
      </c:layout>
      <c:barChart>
        <c:barDir val="col"/>
        <c:grouping val="clustered"/>
        <c:varyColors val="0"/>
        <c:ser>
          <c:idx val="0"/>
          <c:order val="0"/>
          <c:tx>
            <c:strRef>
              <c:f>Sheet1!$C$1</c:f>
              <c:strCache>
                <c:ptCount val="1"/>
                <c:pt idx="0">
                  <c:v>Frequency (%)</c:v>
                </c:pt>
              </c:strCache>
            </c:strRef>
          </c:tx>
          <c:spPr>
            <a:solidFill>
              <a:schemeClr val="accent1"/>
            </a:solidFill>
            <a:ln>
              <a:noFill/>
            </a:ln>
            <a:effectLst/>
            <a:scene3d>
              <a:camera prst="orthographicFront"/>
              <a:lightRig rig="threePt" dir="t"/>
            </a:scene3d>
            <a:sp3d>
              <a:bevelT w="38100" h="38100"/>
            </a:sp3d>
          </c:spPr>
          <c:invertIfNegative val="0"/>
          <c:trendline>
            <c:spPr>
              <a:ln w="44450" cap="rnd">
                <a:solidFill>
                  <a:schemeClr val="tx1"/>
                </a:solidFill>
                <a:prstDash val="sysDot"/>
              </a:ln>
              <a:effectLst/>
            </c:spPr>
            <c:trendlineType val="power"/>
            <c:dispRSqr val="0"/>
            <c:dispEq val="0"/>
          </c:trendline>
          <c:cat>
            <c:strRef>
              <c:f>Sheet1!$A$2:$A$9</c:f>
              <c:strCache>
                <c:ptCount val="8"/>
                <c:pt idx="0">
                  <c:v>0-50</c:v>
                </c:pt>
                <c:pt idx="1">
                  <c:v>51-100</c:v>
                </c:pt>
                <c:pt idx="2">
                  <c:v>101-200</c:v>
                </c:pt>
                <c:pt idx="3">
                  <c:v>201-500</c:v>
                </c:pt>
                <c:pt idx="4">
                  <c:v>501-1000</c:v>
                </c:pt>
                <c:pt idx="5">
                  <c:v>1001-5000</c:v>
                </c:pt>
                <c:pt idx="6">
                  <c:v>5001-10000</c:v>
                </c:pt>
                <c:pt idx="7">
                  <c:v>&gt;10000</c:v>
                </c:pt>
              </c:strCache>
            </c:strRef>
          </c:cat>
          <c:val>
            <c:numRef>
              <c:f>Sheet1!$C$2:$C$9</c:f>
              <c:numCache>
                <c:formatCode>General</c:formatCode>
                <c:ptCount val="8"/>
                <c:pt idx="0">
                  <c:v>81.7</c:v>
                </c:pt>
                <c:pt idx="1">
                  <c:v>5.8</c:v>
                </c:pt>
                <c:pt idx="2">
                  <c:v>3.8</c:v>
                </c:pt>
                <c:pt idx="3">
                  <c:v>4.3</c:v>
                </c:pt>
                <c:pt idx="4">
                  <c:v>2</c:v>
                </c:pt>
                <c:pt idx="5">
                  <c:v>2.1</c:v>
                </c:pt>
                <c:pt idx="6">
                  <c:v>0.2</c:v>
                </c:pt>
                <c:pt idx="7">
                  <c:v>0.1</c:v>
                </c:pt>
              </c:numCache>
            </c:numRef>
          </c:val>
          <c:extLst>
            <c:ext xmlns:c16="http://schemas.microsoft.com/office/drawing/2014/chart" uri="{C3380CC4-5D6E-409C-BE32-E72D297353CC}">
              <c16:uniqueId val="{00000001-DF7F-464F-94F4-220B7BDAC32B}"/>
            </c:ext>
          </c:extLst>
        </c:ser>
        <c:dLbls>
          <c:showLegendKey val="0"/>
          <c:showVal val="0"/>
          <c:showCatName val="0"/>
          <c:showSerName val="0"/>
          <c:showPercent val="0"/>
          <c:showBubbleSize val="0"/>
        </c:dLbls>
        <c:gapWidth val="219"/>
        <c:overlap val="-27"/>
        <c:axId val="1237743136"/>
        <c:axId val="1237744224"/>
      </c:barChart>
      <c:catAx>
        <c:axId val="1237743136"/>
        <c:scaling>
          <c:orientation val="minMax"/>
        </c:scaling>
        <c:delete val="0"/>
        <c:axPos val="b"/>
        <c:title>
          <c:tx>
            <c:rich>
              <a:bodyPr rot="0" spcFirstLastPara="1" vertOverflow="ellipsis" vert="horz" wrap="square" anchor="ctr" anchorCtr="1"/>
              <a:lstStyle/>
              <a:p>
                <a:pPr>
                  <a:defRPr sz="2000" b="1" i="0" u="none" strike="noStrike" kern="1200" baseline="0">
                    <a:solidFill>
                      <a:srgbClr val="FFC0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pPr>
                <a:r>
                  <a:rPr lang="en-US" sz="2000"/>
                  <a:t>Patch Size (ha's)</a:t>
                </a:r>
              </a:p>
            </c:rich>
          </c:tx>
          <c:layout>
            <c:manualLayout>
              <c:xMode val="edge"/>
              <c:yMode val="edge"/>
              <c:x val="0.37014689728125483"/>
              <c:y val="0.88728103049317253"/>
            </c:manualLayout>
          </c:layout>
          <c:overlay val="0"/>
          <c:spPr>
            <a:noFill/>
            <a:ln>
              <a:noFill/>
            </a:ln>
            <a:effectLst/>
          </c:spPr>
          <c:txPr>
            <a:bodyPr rot="0" spcFirstLastPara="1" vertOverflow="ellipsis" vert="horz" wrap="square" anchor="ctr" anchorCtr="1"/>
            <a:lstStyle/>
            <a:p>
              <a:pPr>
                <a:defRPr sz="2000" b="1" i="0" u="none" strike="noStrike" kern="1200" baseline="0">
                  <a:solidFill>
                    <a:srgbClr val="FFC0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FFC0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pPr>
            <a:endParaRPr lang="en-US"/>
          </a:p>
        </c:txPr>
        <c:crossAx val="1237744224"/>
        <c:crosses val="autoZero"/>
        <c:auto val="1"/>
        <c:lblAlgn val="ctr"/>
        <c:lblOffset val="100"/>
        <c:noMultiLvlLbl val="0"/>
      </c:catAx>
      <c:valAx>
        <c:axId val="1237744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rgbClr val="FFC0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pPr>
                <a:r>
                  <a:rPr lang="en-US" sz="2000"/>
                  <a:t>Frequency (%)</a:t>
                </a:r>
              </a:p>
            </c:rich>
          </c:tx>
          <c:layout>
            <c:manualLayout>
              <c:xMode val="edge"/>
              <c:yMode val="edge"/>
              <c:x val="2.5000000000000001E-2"/>
              <c:y val="0.27063976377952759"/>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rgbClr val="FFC0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FFC0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pPr>
            <a:endParaRPr lang="en-US"/>
          </a:p>
        </c:txPr>
        <c:crossAx val="1237743136"/>
        <c:crosses val="autoZero"/>
        <c:crossBetween val="between"/>
      </c:valAx>
      <c:spPr>
        <a:noFill/>
        <a:ln>
          <a:noFill/>
        </a:ln>
        <a:effectLst/>
      </c:spPr>
    </c:plotArea>
    <c:plotVisOnly val="1"/>
    <c:dispBlanksAs val="gap"/>
    <c:showDLblsOverMax val="0"/>
  </c:chart>
  <c:spPr>
    <a:noFill/>
    <a:ln w="25400">
      <a:solidFill>
        <a:srgbClr val="FFC000"/>
      </a:solidFill>
    </a:ln>
    <a:effectLst/>
  </c:spPr>
  <c:txPr>
    <a:bodyPr/>
    <a:lstStyle/>
    <a:p>
      <a:pPr>
        <a:defRPr sz="1200" b="1">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C8D2E3-F23C-4912-8C38-3C9FF547C5A8}"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C4360D04-225B-495B-A005-0C14F76AF6C8}">
      <dgm:prSet/>
      <dgm:spPr/>
      <dgm:t>
        <a:bodyPr/>
        <a:lstStyle/>
        <a:p>
          <a:r>
            <a:rPr lang="en-CA"/>
            <a:t>Future is going to be difficult….</a:t>
          </a:r>
          <a:endParaRPr lang="en-US"/>
        </a:p>
      </dgm:t>
    </dgm:pt>
    <dgm:pt modelId="{0B7B4B5A-3F25-4B7E-BE5D-9B78812804DE}" type="parTrans" cxnId="{C31F87E8-1AFB-4376-AC67-83088C1DEC42}">
      <dgm:prSet/>
      <dgm:spPr/>
      <dgm:t>
        <a:bodyPr/>
        <a:lstStyle/>
        <a:p>
          <a:endParaRPr lang="en-US"/>
        </a:p>
      </dgm:t>
    </dgm:pt>
    <dgm:pt modelId="{1D372902-F0E1-43D0-A726-5760B5ADA953}" type="sibTrans" cxnId="{C31F87E8-1AFB-4376-AC67-83088C1DEC42}">
      <dgm:prSet/>
      <dgm:spPr/>
      <dgm:t>
        <a:bodyPr/>
        <a:lstStyle/>
        <a:p>
          <a:endParaRPr lang="en-US"/>
        </a:p>
      </dgm:t>
    </dgm:pt>
    <dgm:pt modelId="{6878708C-63B0-49F5-855E-62915C6764BA}">
      <dgm:prSet/>
      <dgm:spPr/>
      <dgm:t>
        <a:bodyPr/>
        <a:lstStyle/>
        <a:p>
          <a:r>
            <a:rPr lang="en-CA"/>
            <a:t>If we continue with the status quo approach the costs are only going to rise….</a:t>
          </a:r>
          <a:endParaRPr lang="en-US"/>
        </a:p>
      </dgm:t>
    </dgm:pt>
    <dgm:pt modelId="{3D4F7CAD-6348-49E0-8E86-A4B71DFED52B}" type="parTrans" cxnId="{B12D68E5-0DFE-47DF-802C-B800C6217969}">
      <dgm:prSet/>
      <dgm:spPr/>
      <dgm:t>
        <a:bodyPr/>
        <a:lstStyle/>
        <a:p>
          <a:endParaRPr lang="en-US"/>
        </a:p>
      </dgm:t>
    </dgm:pt>
    <dgm:pt modelId="{8EF8ED99-4BA4-41FF-A23E-CB85E90D21CA}" type="sibTrans" cxnId="{B12D68E5-0DFE-47DF-802C-B800C6217969}">
      <dgm:prSet/>
      <dgm:spPr/>
      <dgm:t>
        <a:bodyPr/>
        <a:lstStyle/>
        <a:p>
          <a:endParaRPr lang="en-US"/>
        </a:p>
      </dgm:t>
    </dgm:pt>
    <dgm:pt modelId="{F2AE4338-5605-425F-A536-41C711D99857}">
      <dgm:prSet/>
      <dgm:spPr/>
      <dgm:t>
        <a:bodyPr/>
        <a:lstStyle/>
        <a:p>
          <a:r>
            <a:rPr lang="en-CA"/>
            <a:t>We need to dramatically increase the pace and scale of mitigation and I believe we can find way to do that!</a:t>
          </a:r>
          <a:endParaRPr lang="en-US"/>
        </a:p>
      </dgm:t>
    </dgm:pt>
    <dgm:pt modelId="{56472FF5-3BA1-425A-85FD-AFFFDCF8C205}" type="parTrans" cxnId="{3E43131D-2F7A-45A9-8699-EE63AF78E0D1}">
      <dgm:prSet/>
      <dgm:spPr/>
      <dgm:t>
        <a:bodyPr/>
        <a:lstStyle/>
        <a:p>
          <a:endParaRPr lang="en-US"/>
        </a:p>
      </dgm:t>
    </dgm:pt>
    <dgm:pt modelId="{F9AF361A-5953-491E-B799-C15FF4550FA1}" type="sibTrans" cxnId="{3E43131D-2F7A-45A9-8699-EE63AF78E0D1}">
      <dgm:prSet/>
      <dgm:spPr/>
      <dgm:t>
        <a:bodyPr/>
        <a:lstStyle/>
        <a:p>
          <a:endParaRPr lang="en-US"/>
        </a:p>
      </dgm:t>
    </dgm:pt>
    <dgm:pt modelId="{9D0DCE35-39F6-4415-AB68-D4E17DFE34EE}" type="pres">
      <dgm:prSet presAssocID="{50C8D2E3-F23C-4912-8C38-3C9FF547C5A8}" presName="vert0" presStyleCnt="0">
        <dgm:presLayoutVars>
          <dgm:dir/>
          <dgm:animOne val="branch"/>
          <dgm:animLvl val="lvl"/>
        </dgm:presLayoutVars>
      </dgm:prSet>
      <dgm:spPr/>
    </dgm:pt>
    <dgm:pt modelId="{AA274BF5-C26E-4458-BD6D-B756FE0EA07E}" type="pres">
      <dgm:prSet presAssocID="{C4360D04-225B-495B-A005-0C14F76AF6C8}" presName="thickLine" presStyleLbl="alignNode1" presStyleIdx="0" presStyleCnt="3"/>
      <dgm:spPr/>
    </dgm:pt>
    <dgm:pt modelId="{C69533A4-2DBA-4654-8011-9BB2E2D56525}" type="pres">
      <dgm:prSet presAssocID="{C4360D04-225B-495B-A005-0C14F76AF6C8}" presName="horz1" presStyleCnt="0"/>
      <dgm:spPr/>
    </dgm:pt>
    <dgm:pt modelId="{3DED0F9D-45C5-4E9C-B544-99EB81A466F1}" type="pres">
      <dgm:prSet presAssocID="{C4360D04-225B-495B-A005-0C14F76AF6C8}" presName="tx1" presStyleLbl="revTx" presStyleIdx="0" presStyleCnt="3"/>
      <dgm:spPr/>
    </dgm:pt>
    <dgm:pt modelId="{E402E920-DCD8-44C5-AE39-F13362DAE0D6}" type="pres">
      <dgm:prSet presAssocID="{C4360D04-225B-495B-A005-0C14F76AF6C8}" presName="vert1" presStyleCnt="0"/>
      <dgm:spPr/>
    </dgm:pt>
    <dgm:pt modelId="{85BAEB6C-A87B-4351-AE1D-A326B132E3C8}" type="pres">
      <dgm:prSet presAssocID="{6878708C-63B0-49F5-855E-62915C6764BA}" presName="thickLine" presStyleLbl="alignNode1" presStyleIdx="1" presStyleCnt="3"/>
      <dgm:spPr/>
    </dgm:pt>
    <dgm:pt modelId="{FC3BAF4D-C6E3-406F-92F3-66B26E0C3CDC}" type="pres">
      <dgm:prSet presAssocID="{6878708C-63B0-49F5-855E-62915C6764BA}" presName="horz1" presStyleCnt="0"/>
      <dgm:spPr/>
    </dgm:pt>
    <dgm:pt modelId="{FAC5B705-11E7-4D2C-A746-701A49C23A9E}" type="pres">
      <dgm:prSet presAssocID="{6878708C-63B0-49F5-855E-62915C6764BA}" presName="tx1" presStyleLbl="revTx" presStyleIdx="1" presStyleCnt="3"/>
      <dgm:spPr/>
    </dgm:pt>
    <dgm:pt modelId="{FEC4B01B-2540-4FF7-80A5-6716E46529D0}" type="pres">
      <dgm:prSet presAssocID="{6878708C-63B0-49F5-855E-62915C6764BA}" presName="vert1" presStyleCnt="0"/>
      <dgm:spPr/>
    </dgm:pt>
    <dgm:pt modelId="{4F2CC8C3-5328-4FAF-AC09-18AA73483460}" type="pres">
      <dgm:prSet presAssocID="{F2AE4338-5605-425F-A536-41C711D99857}" presName="thickLine" presStyleLbl="alignNode1" presStyleIdx="2" presStyleCnt="3"/>
      <dgm:spPr/>
    </dgm:pt>
    <dgm:pt modelId="{2B2A5CB3-E17F-495A-B0AC-3EB656CD77E1}" type="pres">
      <dgm:prSet presAssocID="{F2AE4338-5605-425F-A536-41C711D99857}" presName="horz1" presStyleCnt="0"/>
      <dgm:spPr/>
    </dgm:pt>
    <dgm:pt modelId="{B30DFD97-ED77-407D-90A7-82CED2C7B2C8}" type="pres">
      <dgm:prSet presAssocID="{F2AE4338-5605-425F-A536-41C711D99857}" presName="tx1" presStyleLbl="revTx" presStyleIdx="2" presStyleCnt="3"/>
      <dgm:spPr/>
    </dgm:pt>
    <dgm:pt modelId="{90291616-3107-430A-81C6-196B388BB9C2}" type="pres">
      <dgm:prSet presAssocID="{F2AE4338-5605-425F-A536-41C711D99857}" presName="vert1" presStyleCnt="0"/>
      <dgm:spPr/>
    </dgm:pt>
  </dgm:ptLst>
  <dgm:cxnLst>
    <dgm:cxn modelId="{3E43131D-2F7A-45A9-8699-EE63AF78E0D1}" srcId="{50C8D2E3-F23C-4912-8C38-3C9FF547C5A8}" destId="{F2AE4338-5605-425F-A536-41C711D99857}" srcOrd="2" destOrd="0" parTransId="{56472FF5-3BA1-425A-85FD-AFFFDCF8C205}" sibTransId="{F9AF361A-5953-491E-B799-C15FF4550FA1}"/>
    <dgm:cxn modelId="{D776E22D-600B-47C1-9B5A-39A942F959D3}" type="presOf" srcId="{F2AE4338-5605-425F-A536-41C711D99857}" destId="{B30DFD97-ED77-407D-90A7-82CED2C7B2C8}" srcOrd="0" destOrd="0" presId="urn:microsoft.com/office/officeart/2008/layout/LinedList"/>
    <dgm:cxn modelId="{2F07AE30-8483-4F78-9F9B-D16C2A9A45E7}" type="presOf" srcId="{C4360D04-225B-495B-A005-0C14F76AF6C8}" destId="{3DED0F9D-45C5-4E9C-B544-99EB81A466F1}" srcOrd="0" destOrd="0" presId="urn:microsoft.com/office/officeart/2008/layout/LinedList"/>
    <dgm:cxn modelId="{067A807A-9762-4FB3-A4A5-B4A10A106359}" type="presOf" srcId="{50C8D2E3-F23C-4912-8C38-3C9FF547C5A8}" destId="{9D0DCE35-39F6-4415-AB68-D4E17DFE34EE}" srcOrd="0" destOrd="0" presId="urn:microsoft.com/office/officeart/2008/layout/LinedList"/>
    <dgm:cxn modelId="{B12D68E5-0DFE-47DF-802C-B800C6217969}" srcId="{50C8D2E3-F23C-4912-8C38-3C9FF547C5A8}" destId="{6878708C-63B0-49F5-855E-62915C6764BA}" srcOrd="1" destOrd="0" parTransId="{3D4F7CAD-6348-49E0-8E86-A4B71DFED52B}" sibTransId="{8EF8ED99-4BA4-41FF-A23E-CB85E90D21CA}"/>
    <dgm:cxn modelId="{C31F87E8-1AFB-4376-AC67-83088C1DEC42}" srcId="{50C8D2E3-F23C-4912-8C38-3C9FF547C5A8}" destId="{C4360D04-225B-495B-A005-0C14F76AF6C8}" srcOrd="0" destOrd="0" parTransId="{0B7B4B5A-3F25-4B7E-BE5D-9B78812804DE}" sibTransId="{1D372902-F0E1-43D0-A726-5760B5ADA953}"/>
    <dgm:cxn modelId="{A78745F0-9003-43A6-B7C6-27B07AAB813B}" type="presOf" srcId="{6878708C-63B0-49F5-855E-62915C6764BA}" destId="{FAC5B705-11E7-4D2C-A746-701A49C23A9E}" srcOrd="0" destOrd="0" presId="urn:microsoft.com/office/officeart/2008/layout/LinedList"/>
    <dgm:cxn modelId="{E1DC61F0-5807-4521-A44D-A357CBBFE57C}" type="presParOf" srcId="{9D0DCE35-39F6-4415-AB68-D4E17DFE34EE}" destId="{AA274BF5-C26E-4458-BD6D-B756FE0EA07E}" srcOrd="0" destOrd="0" presId="urn:microsoft.com/office/officeart/2008/layout/LinedList"/>
    <dgm:cxn modelId="{42E17B66-8492-4A55-A76F-5F3CE3EB8CBE}" type="presParOf" srcId="{9D0DCE35-39F6-4415-AB68-D4E17DFE34EE}" destId="{C69533A4-2DBA-4654-8011-9BB2E2D56525}" srcOrd="1" destOrd="0" presId="urn:microsoft.com/office/officeart/2008/layout/LinedList"/>
    <dgm:cxn modelId="{FBD1A42E-4FDF-41F1-980C-1881F00D2203}" type="presParOf" srcId="{C69533A4-2DBA-4654-8011-9BB2E2D56525}" destId="{3DED0F9D-45C5-4E9C-B544-99EB81A466F1}" srcOrd="0" destOrd="0" presId="urn:microsoft.com/office/officeart/2008/layout/LinedList"/>
    <dgm:cxn modelId="{5D3CF080-5E41-4FBB-8EF4-2E91401CE39F}" type="presParOf" srcId="{C69533A4-2DBA-4654-8011-9BB2E2D56525}" destId="{E402E920-DCD8-44C5-AE39-F13362DAE0D6}" srcOrd="1" destOrd="0" presId="urn:microsoft.com/office/officeart/2008/layout/LinedList"/>
    <dgm:cxn modelId="{6471551E-B2BC-4FEF-AEE9-D796B089E95D}" type="presParOf" srcId="{9D0DCE35-39F6-4415-AB68-D4E17DFE34EE}" destId="{85BAEB6C-A87B-4351-AE1D-A326B132E3C8}" srcOrd="2" destOrd="0" presId="urn:microsoft.com/office/officeart/2008/layout/LinedList"/>
    <dgm:cxn modelId="{4018D835-EC4C-4533-8AFB-BCF3F496ECE0}" type="presParOf" srcId="{9D0DCE35-39F6-4415-AB68-D4E17DFE34EE}" destId="{FC3BAF4D-C6E3-406F-92F3-66B26E0C3CDC}" srcOrd="3" destOrd="0" presId="urn:microsoft.com/office/officeart/2008/layout/LinedList"/>
    <dgm:cxn modelId="{8430C938-DCE7-4EC6-9E77-2D7F54E09044}" type="presParOf" srcId="{FC3BAF4D-C6E3-406F-92F3-66B26E0C3CDC}" destId="{FAC5B705-11E7-4D2C-A746-701A49C23A9E}" srcOrd="0" destOrd="0" presId="urn:microsoft.com/office/officeart/2008/layout/LinedList"/>
    <dgm:cxn modelId="{B2D906B5-A1B1-4AE5-AC9F-FA7A3E50EA7C}" type="presParOf" srcId="{FC3BAF4D-C6E3-406F-92F3-66B26E0C3CDC}" destId="{FEC4B01B-2540-4FF7-80A5-6716E46529D0}" srcOrd="1" destOrd="0" presId="urn:microsoft.com/office/officeart/2008/layout/LinedList"/>
    <dgm:cxn modelId="{38539E7B-98A7-4DFE-8D7A-5DA624B05FD7}" type="presParOf" srcId="{9D0DCE35-39F6-4415-AB68-D4E17DFE34EE}" destId="{4F2CC8C3-5328-4FAF-AC09-18AA73483460}" srcOrd="4" destOrd="0" presId="urn:microsoft.com/office/officeart/2008/layout/LinedList"/>
    <dgm:cxn modelId="{65E879B2-2AD2-4B2B-B459-251A01381516}" type="presParOf" srcId="{9D0DCE35-39F6-4415-AB68-D4E17DFE34EE}" destId="{2B2A5CB3-E17F-495A-B0AC-3EB656CD77E1}" srcOrd="5" destOrd="0" presId="urn:microsoft.com/office/officeart/2008/layout/LinedList"/>
    <dgm:cxn modelId="{B22A56EF-3E26-44EC-AED8-04ADA4C0E0C3}" type="presParOf" srcId="{2B2A5CB3-E17F-495A-B0AC-3EB656CD77E1}" destId="{B30DFD97-ED77-407D-90A7-82CED2C7B2C8}" srcOrd="0" destOrd="0" presId="urn:microsoft.com/office/officeart/2008/layout/LinedList"/>
    <dgm:cxn modelId="{13695ED5-DDA3-4930-8C54-F8B8E1796D07}" type="presParOf" srcId="{2B2A5CB3-E17F-495A-B0AC-3EB656CD77E1}" destId="{90291616-3107-430A-81C6-196B388BB9C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74BF5-C26E-4458-BD6D-B756FE0EA07E}">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ED0F9D-45C5-4E9C-B544-99EB81A466F1}">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CA" sz="3500" kern="1200"/>
            <a:t>Future is going to be difficult….</a:t>
          </a:r>
          <a:endParaRPr lang="en-US" sz="3500" kern="1200"/>
        </a:p>
      </dsp:txBody>
      <dsp:txXfrm>
        <a:off x="0" y="2703"/>
        <a:ext cx="6900512" cy="1843578"/>
      </dsp:txXfrm>
    </dsp:sp>
    <dsp:sp modelId="{85BAEB6C-A87B-4351-AE1D-A326B132E3C8}">
      <dsp:nvSpPr>
        <dsp:cNvPr id="0" name=""/>
        <dsp:cNvSpPr/>
      </dsp:nvSpPr>
      <dsp:spPr>
        <a:xfrm>
          <a:off x="0" y="1846281"/>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C5B705-11E7-4D2C-A746-701A49C23A9E}">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CA" sz="3500" kern="1200"/>
            <a:t>If we continue with the status quo approach the costs are only going to rise….</a:t>
          </a:r>
          <a:endParaRPr lang="en-US" sz="3500" kern="1200"/>
        </a:p>
      </dsp:txBody>
      <dsp:txXfrm>
        <a:off x="0" y="1846281"/>
        <a:ext cx="6900512" cy="1843578"/>
      </dsp:txXfrm>
    </dsp:sp>
    <dsp:sp modelId="{4F2CC8C3-5328-4FAF-AC09-18AA73483460}">
      <dsp:nvSpPr>
        <dsp:cNvPr id="0" name=""/>
        <dsp:cNvSpPr/>
      </dsp:nvSpPr>
      <dsp:spPr>
        <a:xfrm>
          <a:off x="0" y="368985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0DFD97-ED77-407D-90A7-82CED2C7B2C8}">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CA" sz="3500" kern="1200"/>
            <a:t>We need to dramatically increase the pace and scale of mitigation and I believe we can find way to do that!</a:t>
          </a:r>
          <a:endParaRPr lang="en-US" sz="3500" kern="1200"/>
        </a:p>
      </dsp:txBody>
      <dsp:txXfrm>
        <a:off x="0" y="3689859"/>
        <a:ext cx="6900512" cy="184357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A81BFC-18DC-40B8-B106-9FC985F921F7}" type="datetimeFigureOut">
              <a:rPr lang="en-CA" smtClean="0"/>
              <a:t>2026-05-07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0BB1EF-40FE-4190-B7C3-0A6FDFF303EE}" type="slidenum">
              <a:rPr lang="en-CA" smtClean="0"/>
              <a:t>‹#›</a:t>
            </a:fld>
            <a:endParaRPr lang="en-CA"/>
          </a:p>
        </p:txBody>
      </p:sp>
    </p:spTree>
    <p:extLst>
      <p:ext uri="{BB962C8B-B14F-4D97-AF65-F5344CB8AC3E}">
        <p14:creationId xmlns:p14="http://schemas.microsoft.com/office/powerpoint/2010/main" val="402252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Bob</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6075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Dominik</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7733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89EEFD-0C93-444D-A48A-9AAE503FACDE}" type="datetimeFigureOut">
              <a:rPr lang="en-CA" smtClean="0"/>
              <a:t>2026-05-07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375219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89EEFD-0C93-444D-A48A-9AAE503FACDE}" type="datetimeFigureOut">
              <a:rPr lang="en-CA" smtClean="0"/>
              <a:t>2026-05-07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2593790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89EEFD-0C93-444D-A48A-9AAE503FACDE}" type="datetimeFigureOut">
              <a:rPr lang="en-CA" smtClean="0"/>
              <a:t>2026-05-07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1618378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89EEFD-0C93-444D-A48A-9AAE503FACDE}" type="datetimeFigureOut">
              <a:rPr lang="en-CA" smtClean="0"/>
              <a:t>2026-05-07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2778089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89EEFD-0C93-444D-A48A-9AAE503FACDE}" type="datetimeFigureOut">
              <a:rPr lang="en-CA" smtClean="0"/>
              <a:t>2026-05-07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772806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89EEFD-0C93-444D-A48A-9AAE503FACDE}" type="datetimeFigureOut">
              <a:rPr lang="en-CA" smtClean="0"/>
              <a:t>2026-05-07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772446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89EEFD-0C93-444D-A48A-9AAE503FACDE}" type="datetimeFigureOut">
              <a:rPr lang="en-CA" smtClean="0"/>
              <a:t>2026-05-07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3660329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89EEFD-0C93-444D-A48A-9AAE503FACDE}" type="datetimeFigureOut">
              <a:rPr lang="en-CA" smtClean="0"/>
              <a:t>2026-05-07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2295452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89EEFD-0C93-444D-A48A-9AAE503FACDE}" type="datetimeFigureOut">
              <a:rPr lang="en-CA" smtClean="0"/>
              <a:t>2026-05-07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3560747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89EEFD-0C93-444D-A48A-9AAE503FACDE}" type="datetimeFigureOut">
              <a:rPr lang="en-CA" smtClean="0"/>
              <a:t>2026-05-07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1273271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89EEFD-0C93-444D-A48A-9AAE503FACDE}" type="datetimeFigureOut">
              <a:rPr lang="en-CA" smtClean="0"/>
              <a:t>2026-05-07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2552691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89EEFD-0C93-444D-A48A-9AAE503FACDE}" type="datetimeFigureOut">
              <a:rPr lang="en-CA" smtClean="0"/>
              <a:t>2026-05-07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2244990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89EEFD-0C93-444D-A48A-9AAE503FACDE}" type="datetimeFigureOut">
              <a:rPr lang="en-CA" smtClean="0"/>
              <a:t>2026-05-07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3107272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89EEFD-0C93-444D-A48A-9AAE503FACDE}" type="datetimeFigureOut">
              <a:rPr lang="en-CA" smtClean="0"/>
              <a:t>2026-05-07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289474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89EEFD-0C93-444D-A48A-9AAE503FACDE}" type="datetimeFigureOut">
              <a:rPr lang="en-CA" smtClean="0"/>
              <a:t>2026-05-07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3136455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89EEFD-0C93-444D-A48A-9AAE503FACDE}" type="datetimeFigureOut">
              <a:rPr lang="en-CA" smtClean="0"/>
              <a:t>2026-05-07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1545804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89EEFD-0C93-444D-A48A-9AAE503FACDE}" type="datetimeFigureOut">
              <a:rPr lang="en-CA" smtClean="0"/>
              <a:t>2026-05-07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3657339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89EEFD-0C93-444D-A48A-9AAE503FACDE}" type="datetimeFigureOut">
              <a:rPr lang="en-CA" smtClean="0"/>
              <a:t>2026-05-07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1815475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89EEFD-0C93-444D-A48A-9AAE503FACDE}" type="datetimeFigureOut">
              <a:rPr lang="en-CA" smtClean="0"/>
              <a:t>2026-05-07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3376008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89EEFD-0C93-444D-A48A-9AAE503FACDE}" type="datetimeFigureOut">
              <a:rPr lang="en-CA" smtClean="0"/>
              <a:t>2026-05-07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211771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89EEFD-0C93-444D-A48A-9AAE503FACDE}" type="datetimeFigureOut">
              <a:rPr lang="en-CA" smtClean="0"/>
              <a:t>2026-05-07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196720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89EEFD-0C93-444D-A48A-9AAE503FACDE}" type="datetimeFigureOut">
              <a:rPr lang="en-CA" smtClean="0"/>
              <a:t>2026-05-07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21EDE5B-BFB8-48B6-A18A-511911408A9A}" type="slidenum">
              <a:rPr lang="en-CA" smtClean="0"/>
              <a:t>‹#›</a:t>
            </a:fld>
            <a:endParaRPr lang="en-CA"/>
          </a:p>
        </p:txBody>
      </p:sp>
    </p:spTree>
    <p:extLst>
      <p:ext uri="{BB962C8B-B14F-4D97-AF65-F5344CB8AC3E}">
        <p14:creationId xmlns:p14="http://schemas.microsoft.com/office/powerpoint/2010/main" val="2481276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89EEFD-0C93-444D-A48A-9AAE503FACDE}" type="datetimeFigureOut">
              <a:rPr lang="en-CA" smtClean="0"/>
              <a:t>2026-05-07</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EDE5B-BFB8-48B6-A18A-511911408A9A}" type="slidenum">
              <a:rPr lang="en-CA" smtClean="0"/>
              <a:t>‹#›</a:t>
            </a:fld>
            <a:endParaRPr lang="en-CA"/>
          </a:p>
        </p:txBody>
      </p:sp>
    </p:spTree>
    <p:extLst>
      <p:ext uri="{BB962C8B-B14F-4D97-AF65-F5344CB8AC3E}">
        <p14:creationId xmlns:p14="http://schemas.microsoft.com/office/powerpoint/2010/main" val="26845108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89EEFD-0C93-444D-A48A-9AAE503FACDE}" type="datetimeFigureOut">
              <a:rPr lang="en-CA" smtClean="0"/>
              <a:t>2026-05-07</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EDE5B-BFB8-48B6-A18A-511911408A9A}" type="slidenum">
              <a:rPr lang="en-CA" smtClean="0"/>
              <a:t>‹#›</a:t>
            </a:fld>
            <a:endParaRPr lang="en-CA"/>
          </a:p>
        </p:txBody>
      </p:sp>
    </p:spTree>
    <p:extLst>
      <p:ext uri="{BB962C8B-B14F-4D97-AF65-F5344CB8AC3E}">
        <p14:creationId xmlns:p14="http://schemas.microsoft.com/office/powerpoint/2010/main" val="190608017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fif"/><Relationship Id="rId2" Type="http://schemas.openxmlformats.org/officeDocument/2006/relationships/image" Target="../media/image23.jpg"/><Relationship Id="rId1" Type="http://schemas.openxmlformats.org/officeDocument/2006/relationships/slideLayout" Target="../slideLayouts/slideLayout13.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A9B49D-4269-0DD1-ED4F-4B334696D102}"/>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5DB0955-7D44-43AF-8145-81F3A5DABC48}"/>
              </a:ext>
            </a:extLst>
          </p:cNvPr>
          <p:cNvSpPr>
            <a:spLocks noGrp="1"/>
          </p:cNvSpPr>
          <p:nvPr>
            <p:ph type="ctrTitle"/>
          </p:nvPr>
        </p:nvSpPr>
        <p:spPr>
          <a:xfrm>
            <a:off x="1524000" y="565080"/>
            <a:ext cx="9144000" cy="2387600"/>
          </a:xfrm>
        </p:spPr>
        <p:txBody>
          <a:bodyPr>
            <a:normAutofit fontScale="90000"/>
            <a:scene3d>
              <a:camera prst="orthographicFront"/>
              <a:lightRig rig="threePt" dir="t"/>
            </a:scene3d>
            <a:sp3d extrusionH="57150">
              <a:bevelT w="38100" h="38100"/>
            </a:sp3d>
          </a:bodyPr>
          <a:lstStyle/>
          <a:p>
            <a:r>
              <a:rPr lang="en-CA" sz="4800" b="1" dirty="0">
                <a:solidFill>
                  <a:srgbClr val="FFFF00"/>
                </a:solidFill>
                <a:effectLst>
                  <a:outerShdw blurRad="38100" dist="38100" dir="2700000" algn="tl">
                    <a:srgbClr val="000000">
                      <a:alpha val="43137"/>
                    </a:srgbClr>
                  </a:outerShdw>
                </a:effectLst>
              </a:rPr>
              <a:t>WILDLAND FIRE IN THE 21</a:t>
            </a:r>
            <a:r>
              <a:rPr lang="en-CA" sz="4800" b="1" baseline="30000" dirty="0">
                <a:solidFill>
                  <a:srgbClr val="FFFF00"/>
                </a:solidFill>
                <a:effectLst>
                  <a:outerShdw blurRad="38100" dist="38100" dir="2700000" algn="tl">
                    <a:srgbClr val="000000">
                      <a:alpha val="43137"/>
                    </a:srgbClr>
                  </a:outerShdw>
                </a:effectLst>
              </a:rPr>
              <a:t>ST</a:t>
            </a:r>
            <a:r>
              <a:rPr lang="en-CA" sz="4800" b="1" dirty="0">
                <a:solidFill>
                  <a:srgbClr val="FFFF00"/>
                </a:solidFill>
                <a:effectLst>
                  <a:outerShdw blurRad="38100" dist="38100" dir="2700000" algn="tl">
                    <a:srgbClr val="000000">
                      <a:alpha val="43137"/>
                    </a:srgbClr>
                  </a:outerShdw>
                </a:effectLst>
              </a:rPr>
              <a:t> CENTURY:</a:t>
            </a:r>
            <a:br>
              <a:rPr lang="en-CA" sz="4800" b="1" dirty="0">
                <a:solidFill>
                  <a:srgbClr val="FFFF00"/>
                </a:solidFill>
                <a:effectLst>
                  <a:outerShdw blurRad="38100" dist="38100" dir="2700000" algn="tl">
                    <a:srgbClr val="000000">
                      <a:alpha val="43137"/>
                    </a:srgbClr>
                  </a:outerShdw>
                </a:effectLst>
              </a:rPr>
            </a:br>
            <a:r>
              <a:rPr lang="en-CA" sz="4000" b="1" dirty="0">
                <a:solidFill>
                  <a:srgbClr val="FFFF00"/>
                </a:solidFill>
                <a:effectLst>
                  <a:outerShdw blurRad="38100" dist="38100" dir="2700000" algn="tl">
                    <a:srgbClr val="000000">
                      <a:alpha val="43137"/>
                    </a:srgbClr>
                  </a:outerShdw>
                </a:effectLst>
              </a:rPr>
              <a:t>CONSEQUENCES OF INACTION AND A PATH FORWARD</a:t>
            </a:r>
            <a:endParaRPr lang="en-CA" sz="4000" b="1" dirty="0">
              <a:solidFill>
                <a:srgbClr val="FFFF00"/>
              </a:solidFill>
              <a:effectLst>
                <a:outerShdw blurRad="38100" dist="38100" dir="2700000" algn="tl">
                  <a:srgbClr val="000000">
                    <a:alpha val="43137"/>
                  </a:srgbClr>
                </a:outerShdw>
              </a:effectLst>
              <a:latin typeface="+mn-lt"/>
            </a:endParaRPr>
          </a:p>
        </p:txBody>
      </p:sp>
      <p:sp>
        <p:nvSpPr>
          <p:cNvPr id="3" name="Subtitle 2">
            <a:extLst>
              <a:ext uri="{FF2B5EF4-FFF2-40B4-BE49-F238E27FC236}">
                <a16:creationId xmlns:a16="http://schemas.microsoft.com/office/drawing/2014/main" id="{F8B98C6B-B18A-45B3-90D8-35AA9587E981}"/>
              </a:ext>
            </a:extLst>
          </p:cNvPr>
          <p:cNvSpPr>
            <a:spLocks noGrp="1"/>
          </p:cNvSpPr>
          <p:nvPr>
            <p:ph type="subTitle" idx="1"/>
          </p:nvPr>
        </p:nvSpPr>
        <p:spPr>
          <a:xfrm>
            <a:off x="1524000" y="3517760"/>
            <a:ext cx="9144000" cy="2772258"/>
          </a:xfrm>
        </p:spPr>
        <p:txBody>
          <a:bodyPr>
            <a:noAutofit/>
            <a:scene3d>
              <a:camera prst="orthographicFront"/>
              <a:lightRig rig="threePt" dir="t"/>
            </a:scene3d>
            <a:sp3d extrusionH="57150">
              <a:bevelT w="38100" h="38100"/>
            </a:sp3d>
          </a:bodyPr>
          <a:lstStyle/>
          <a:p>
            <a:r>
              <a:rPr lang="en-CA" sz="1800" b="1" dirty="0">
                <a:solidFill>
                  <a:srgbClr val="FFFF00"/>
                </a:solidFill>
              </a:rPr>
              <a:t>Kee Tas Kee Now Workshops: Wildfire Mitigation % Carbon Management</a:t>
            </a:r>
          </a:p>
          <a:p>
            <a:r>
              <a:rPr lang="en-CA" sz="1800" b="1" dirty="0">
                <a:solidFill>
                  <a:srgbClr val="FFFF00"/>
                </a:solidFill>
              </a:rPr>
              <a:t>May 6 &amp; 7, 2026</a:t>
            </a:r>
          </a:p>
          <a:p>
            <a:r>
              <a:rPr lang="en-CA" sz="1800" b="1" dirty="0">
                <a:solidFill>
                  <a:srgbClr val="FFFF00"/>
                </a:solidFill>
              </a:rPr>
              <a:t>Edmonton, AB</a:t>
            </a:r>
          </a:p>
          <a:p>
            <a:endParaRPr lang="en-CA" sz="1800" b="1" dirty="0">
              <a:solidFill>
                <a:srgbClr val="FFFF00"/>
              </a:solidFill>
            </a:endParaRPr>
          </a:p>
          <a:p>
            <a:r>
              <a:rPr lang="en-CA" sz="1800" b="1" dirty="0">
                <a:solidFill>
                  <a:srgbClr val="FFFF00"/>
                </a:solidFill>
              </a:rPr>
              <a:t>Robert W. Gray</a:t>
            </a:r>
          </a:p>
          <a:p>
            <a:r>
              <a:rPr lang="en-CA" sz="1800" b="1" dirty="0">
                <a:solidFill>
                  <a:srgbClr val="FFFF00"/>
                </a:solidFill>
              </a:rPr>
              <a:t>Wildland Fire Ecologist</a:t>
            </a:r>
            <a:endParaRPr lang="en-CA" sz="1800" b="1" dirty="0">
              <a:solidFill>
                <a:srgbClr val="FFFF00"/>
              </a:solidFill>
              <a:effectLst>
                <a:outerShdw blurRad="38100" dist="38100" dir="2700000" algn="tl">
                  <a:srgbClr val="000000">
                    <a:alpha val="43137"/>
                  </a:srgbClr>
                </a:outerShdw>
              </a:effectLst>
            </a:endParaRPr>
          </a:p>
          <a:p>
            <a:r>
              <a:rPr lang="en-CA" sz="1800" b="1" dirty="0">
                <a:solidFill>
                  <a:srgbClr val="FFFF00"/>
                </a:solidFill>
                <a:effectLst>
                  <a:outerShdw blurRad="38100" dist="38100" dir="2700000" algn="tl">
                    <a:srgbClr val="000000">
                      <a:alpha val="43137"/>
                    </a:srgbClr>
                  </a:outerShdw>
                </a:effectLst>
              </a:rPr>
              <a:t>R.W. Gray Consulting Ltd/USDA Forest Service Pacific Northwest Research Station</a:t>
            </a:r>
          </a:p>
        </p:txBody>
      </p:sp>
    </p:spTree>
    <p:extLst>
      <p:ext uri="{BB962C8B-B14F-4D97-AF65-F5344CB8AC3E}">
        <p14:creationId xmlns:p14="http://schemas.microsoft.com/office/powerpoint/2010/main" val="1100723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45439-A41B-4B35-B717-9F95641C6EC9}"/>
              </a:ext>
            </a:extLst>
          </p:cNvPr>
          <p:cNvSpPr>
            <a:spLocks noGrp="1"/>
          </p:cNvSpPr>
          <p:nvPr>
            <p:ph type="title"/>
          </p:nvPr>
        </p:nvSpPr>
        <p:spPr>
          <a:xfrm>
            <a:off x="773380" y="117758"/>
            <a:ext cx="10645239" cy="941161"/>
          </a:xfrm>
        </p:spPr>
        <p:txBody>
          <a:bodyPr>
            <a:normAutofit/>
            <a:scene3d>
              <a:camera prst="orthographicFront"/>
              <a:lightRig rig="threePt" dir="t"/>
            </a:scene3d>
            <a:sp3d extrusionH="57150">
              <a:bevelT w="38100" h="38100"/>
            </a:sp3d>
          </a:bodyPr>
          <a:lstStyle/>
          <a:p>
            <a:pPr algn="ctr"/>
            <a:r>
              <a:rPr lang="en-US" b="1" dirty="0">
                <a:solidFill>
                  <a:srgbClr val="FFC000"/>
                </a:solidFill>
                <a:latin typeface="Calibri" panose="020F0502020204030204" pitchFamily="34" charset="0"/>
                <a:cs typeface="Calibri" panose="020F0502020204030204" pitchFamily="34" charset="0"/>
              </a:rPr>
              <a:t>Longer fire seasons</a:t>
            </a:r>
          </a:p>
        </p:txBody>
      </p:sp>
      <p:pic>
        <p:nvPicPr>
          <p:cNvPr id="5" name="Content Placeholder 4">
            <a:extLst>
              <a:ext uri="{FF2B5EF4-FFF2-40B4-BE49-F238E27FC236}">
                <a16:creationId xmlns:a16="http://schemas.microsoft.com/office/drawing/2014/main" id="{18040149-E521-4192-A5D2-C9FE8B8F5D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232" y="1058919"/>
            <a:ext cx="7653549" cy="5740163"/>
          </a:xfrm>
          <a:ln w="25400">
            <a:solidFill>
              <a:schemeClr val="accent6"/>
            </a:solidFill>
          </a:ln>
        </p:spPr>
      </p:pic>
      <p:pic>
        <p:nvPicPr>
          <p:cNvPr id="7" name="Picture 6">
            <a:extLst>
              <a:ext uri="{FF2B5EF4-FFF2-40B4-BE49-F238E27FC236}">
                <a16:creationId xmlns:a16="http://schemas.microsoft.com/office/drawing/2014/main" id="{F34835E0-0026-4950-AA58-00ED0B037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0444" y="1983658"/>
            <a:ext cx="4544239" cy="3628178"/>
          </a:xfrm>
          <a:prstGeom prst="rect">
            <a:avLst/>
          </a:prstGeom>
          <a:ln w="25400">
            <a:solidFill>
              <a:schemeClr val="accent6"/>
            </a:solidFill>
          </a:ln>
        </p:spPr>
      </p:pic>
    </p:spTree>
    <p:extLst>
      <p:ext uri="{BB962C8B-B14F-4D97-AF65-F5344CB8AC3E}">
        <p14:creationId xmlns:p14="http://schemas.microsoft.com/office/powerpoint/2010/main" val="3961093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42EF-EB5D-4D6F-ABAA-C2EB6E206DF1}"/>
              </a:ext>
            </a:extLst>
          </p:cNvPr>
          <p:cNvSpPr>
            <a:spLocks noGrp="1"/>
          </p:cNvSpPr>
          <p:nvPr>
            <p:ph type="title"/>
          </p:nvPr>
        </p:nvSpPr>
        <p:spPr>
          <a:xfrm>
            <a:off x="838200" y="365126"/>
            <a:ext cx="10515600" cy="655292"/>
          </a:xfrm>
        </p:spPr>
        <p:txBody>
          <a:bodyPr>
            <a:normAutofit/>
            <a:scene3d>
              <a:camera prst="orthographicFront"/>
              <a:lightRig rig="threePt" dir="t"/>
            </a:scene3d>
            <a:sp3d extrusionH="57150">
              <a:bevelT w="38100" h="38100"/>
            </a:sp3d>
          </a:bodyPr>
          <a:lstStyle/>
          <a:p>
            <a:r>
              <a:rPr lang="en-CA" sz="3200" b="1" dirty="0">
                <a:solidFill>
                  <a:srgbClr val="FFC000"/>
                </a:solidFill>
                <a:latin typeface="+mn-lt"/>
              </a:rPr>
              <a:t>Drought</a:t>
            </a:r>
          </a:p>
        </p:txBody>
      </p:sp>
      <p:pic>
        <p:nvPicPr>
          <p:cNvPr id="1026" name="Picture 2" descr="Drought - Natural Resources Canada">
            <a:extLst>
              <a:ext uri="{FF2B5EF4-FFF2-40B4-BE49-F238E27FC236}">
                <a16:creationId xmlns:a16="http://schemas.microsoft.com/office/drawing/2014/main" id="{0101CF72-41F4-E0DE-C9FF-24109DED1E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62873" y="687447"/>
            <a:ext cx="7175788" cy="554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199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698BD-C3B7-490E-830F-31ABA23E4BF6}"/>
              </a:ext>
            </a:extLst>
          </p:cNvPr>
          <p:cNvSpPr>
            <a:spLocks noGrp="1"/>
          </p:cNvSpPr>
          <p:nvPr>
            <p:ph type="title"/>
          </p:nvPr>
        </p:nvSpPr>
        <p:spPr>
          <a:xfrm>
            <a:off x="915282" y="298546"/>
            <a:ext cx="10353762" cy="970450"/>
          </a:xfrm>
        </p:spPr>
        <p:txBody>
          <a:bodyPr>
            <a:scene3d>
              <a:camera prst="orthographicFront"/>
              <a:lightRig rig="threePt" dir="t"/>
            </a:scene3d>
            <a:sp3d extrusionH="57150">
              <a:bevelT w="38100" h="38100"/>
            </a:sp3d>
          </a:bodyPr>
          <a:lstStyle/>
          <a:p>
            <a:r>
              <a:rPr lang="en-CA" b="1" dirty="0">
                <a:solidFill>
                  <a:srgbClr val="FFC000"/>
                </a:solidFill>
                <a:latin typeface="Calibri" panose="020F0502020204030204" pitchFamily="34" charset="0"/>
                <a:cs typeface="Calibri" panose="020F0502020204030204" pitchFamily="34" charset="0"/>
              </a:rPr>
              <a:t>Future Trends</a:t>
            </a:r>
          </a:p>
        </p:txBody>
      </p:sp>
      <p:pic>
        <p:nvPicPr>
          <p:cNvPr id="5" name="Content Placeholder 4" descr="Chart&#10;&#10;Description automatically generated">
            <a:extLst>
              <a:ext uri="{FF2B5EF4-FFF2-40B4-BE49-F238E27FC236}">
                <a16:creationId xmlns:a16="http://schemas.microsoft.com/office/drawing/2014/main" id="{B5265BAE-D228-418D-9AFB-57F4248960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7798" y="1449977"/>
            <a:ext cx="8208731" cy="4624252"/>
          </a:xfrm>
        </p:spPr>
      </p:pic>
    </p:spTree>
    <p:extLst>
      <p:ext uri="{BB962C8B-B14F-4D97-AF65-F5344CB8AC3E}">
        <p14:creationId xmlns:p14="http://schemas.microsoft.com/office/powerpoint/2010/main" val="394433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3BF711F-F9A0-4EA4-B156-A79E9F362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21" name="Straight Connector 20">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ectangle 23">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E588E-A7AF-C318-C5E4-E45C8EC49A44}"/>
              </a:ext>
            </a:extLst>
          </p:cNvPr>
          <p:cNvSpPr>
            <a:spLocks noGrp="1"/>
          </p:cNvSpPr>
          <p:nvPr>
            <p:ph type="title"/>
          </p:nvPr>
        </p:nvSpPr>
        <p:spPr>
          <a:xfrm>
            <a:off x="1060232" y="3801738"/>
            <a:ext cx="10071536" cy="929750"/>
          </a:xfrm>
        </p:spPr>
        <p:txBody>
          <a:bodyPr vert="horz" lIns="91440" tIns="45720" rIns="91440" bIns="45720" rtlCol="0" anchor="b">
            <a:normAutofit/>
          </a:bodyPr>
          <a:lstStyle/>
          <a:p>
            <a:pPr algn="ctr"/>
            <a:r>
              <a:rPr lang="en-US" sz="4000" kern="1200">
                <a:solidFill>
                  <a:schemeClr val="tx1"/>
                </a:solidFill>
                <a:latin typeface="+mj-lt"/>
                <a:ea typeface="+mj-ea"/>
                <a:cs typeface="+mj-cs"/>
              </a:rPr>
              <a:t>Hot, Dry and Windy….but you still need fuels!</a:t>
            </a:r>
          </a:p>
        </p:txBody>
      </p:sp>
      <p:pic>
        <p:nvPicPr>
          <p:cNvPr id="5" name="Content Placeholder 4">
            <a:extLst>
              <a:ext uri="{FF2B5EF4-FFF2-40B4-BE49-F238E27FC236}">
                <a16:creationId xmlns:a16="http://schemas.microsoft.com/office/drawing/2014/main" id="{19477EAC-6CBE-7F42-83C2-65D2E83BD01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4" b="28426"/>
          <a:stretch>
            <a:fillRect/>
          </a:stretch>
        </p:blipFill>
        <p:spPr>
          <a:xfrm>
            <a:off x="904492" y="772621"/>
            <a:ext cx="3292790" cy="2663137"/>
          </a:xfrm>
          <a:prstGeom prst="rect">
            <a:avLst/>
          </a:prstGeom>
        </p:spPr>
      </p:pic>
      <p:pic>
        <p:nvPicPr>
          <p:cNvPr id="11" name="Picture 10">
            <a:extLst>
              <a:ext uri="{FF2B5EF4-FFF2-40B4-BE49-F238E27FC236}">
                <a16:creationId xmlns:a16="http://schemas.microsoft.com/office/drawing/2014/main" id="{32B723F4-4E0C-783A-751C-56CA0B12BD9C}"/>
              </a:ext>
            </a:extLst>
          </p:cNvPr>
          <p:cNvPicPr>
            <a:picLocks noChangeAspect="1"/>
          </p:cNvPicPr>
          <p:nvPr/>
        </p:nvPicPr>
        <p:blipFill>
          <a:blip r:embed="rId3">
            <a:extLst>
              <a:ext uri="{28A0092B-C50C-407E-A947-70E740481C1C}">
                <a14:useLocalDpi xmlns:a14="http://schemas.microsoft.com/office/drawing/2010/main" val="0"/>
              </a:ext>
            </a:extLst>
          </a:blip>
          <a:srcRect r="7266" b="-1"/>
          <a:stretch>
            <a:fillRect/>
          </a:stretch>
        </p:blipFill>
        <p:spPr>
          <a:xfrm>
            <a:off x="4457293" y="772621"/>
            <a:ext cx="3292790" cy="2663137"/>
          </a:xfrm>
          <a:prstGeom prst="rect">
            <a:avLst/>
          </a:prstGeom>
        </p:spPr>
      </p:pic>
      <p:pic>
        <p:nvPicPr>
          <p:cNvPr id="13" name="Picture 12">
            <a:extLst>
              <a:ext uri="{FF2B5EF4-FFF2-40B4-BE49-F238E27FC236}">
                <a16:creationId xmlns:a16="http://schemas.microsoft.com/office/drawing/2014/main" id="{2788CC40-0600-B9B7-084C-7D4200ABE473}"/>
              </a:ext>
            </a:extLst>
          </p:cNvPr>
          <p:cNvPicPr>
            <a:picLocks noChangeAspect="1"/>
          </p:cNvPicPr>
          <p:nvPr/>
        </p:nvPicPr>
        <p:blipFill>
          <a:blip r:embed="rId4">
            <a:extLst>
              <a:ext uri="{28A0092B-C50C-407E-A947-70E740481C1C}">
                <a14:useLocalDpi xmlns:a14="http://schemas.microsoft.com/office/drawing/2010/main" val="0"/>
              </a:ext>
            </a:extLst>
          </a:blip>
          <a:srcRect l="7358" r="23092" b="-1"/>
          <a:stretch>
            <a:fillRect/>
          </a:stretch>
        </p:blipFill>
        <p:spPr>
          <a:xfrm>
            <a:off x="8015984" y="772621"/>
            <a:ext cx="3292790" cy="2663137"/>
          </a:xfrm>
          <a:prstGeom prst="rect">
            <a:avLst/>
          </a:prstGeom>
        </p:spPr>
      </p:pic>
    </p:spTree>
    <p:extLst>
      <p:ext uri="{BB962C8B-B14F-4D97-AF65-F5344CB8AC3E}">
        <p14:creationId xmlns:p14="http://schemas.microsoft.com/office/powerpoint/2010/main" val="4225152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0AEB41-B8F7-CAF3-4171-BFB679373355}"/>
              </a:ext>
            </a:extLst>
          </p:cNvPr>
          <p:cNvSpPr>
            <a:spLocks noGrp="1"/>
          </p:cNvSpPr>
          <p:nvPr>
            <p:ph type="title"/>
          </p:nvPr>
        </p:nvSpPr>
        <p:spPr>
          <a:xfrm>
            <a:off x="838200" y="1969990"/>
            <a:ext cx="10515600" cy="1325563"/>
          </a:xfrm>
        </p:spPr>
        <p:txBody>
          <a:bodyPr/>
          <a:lstStyle/>
          <a:p>
            <a:pPr algn="ctr"/>
            <a:r>
              <a:rPr lang="en-CA" dirty="0"/>
              <a:t>The Cost of Inaction</a:t>
            </a:r>
          </a:p>
        </p:txBody>
      </p:sp>
    </p:spTree>
    <p:extLst>
      <p:ext uri="{BB962C8B-B14F-4D97-AF65-F5344CB8AC3E}">
        <p14:creationId xmlns:p14="http://schemas.microsoft.com/office/powerpoint/2010/main" val="1941376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A31F099-9E44-2087-16D3-45BF385F6DA2}"/>
              </a:ext>
            </a:extLst>
          </p:cNvPr>
          <p:cNvCxnSpPr/>
          <p:nvPr/>
        </p:nvCxnSpPr>
        <p:spPr>
          <a:xfrm>
            <a:off x="2722880" y="701040"/>
            <a:ext cx="0" cy="42773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8EBEC1C-3B96-FF45-407B-1BF9B4A61887}"/>
              </a:ext>
            </a:extLst>
          </p:cNvPr>
          <p:cNvCxnSpPr/>
          <p:nvPr/>
        </p:nvCxnSpPr>
        <p:spPr>
          <a:xfrm>
            <a:off x="2715768" y="5010912"/>
            <a:ext cx="6163056"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8EEEB901-B4A5-0C5F-F958-9B533EC1C377}"/>
              </a:ext>
            </a:extLst>
          </p:cNvPr>
          <p:cNvSpPr txBox="1"/>
          <p:nvPr/>
        </p:nvSpPr>
        <p:spPr>
          <a:xfrm>
            <a:off x="4456673" y="5043425"/>
            <a:ext cx="1828800" cy="584775"/>
          </a:xfrm>
          <a:prstGeom prst="rect">
            <a:avLst/>
          </a:prstGeom>
          <a:noFill/>
        </p:spPr>
        <p:txBody>
          <a:bodyPr wrap="square" rtlCol="0">
            <a:spAutoFit/>
          </a:bodyPr>
          <a:lstStyle/>
          <a:p>
            <a:pPr algn="ctr"/>
            <a:r>
              <a:rPr lang="en-CA" sz="3200" dirty="0"/>
              <a:t>Time</a:t>
            </a:r>
          </a:p>
        </p:txBody>
      </p:sp>
      <p:cxnSp>
        <p:nvCxnSpPr>
          <p:cNvPr id="10" name="Straight Arrow Connector 9">
            <a:extLst>
              <a:ext uri="{FF2B5EF4-FFF2-40B4-BE49-F238E27FC236}">
                <a16:creationId xmlns:a16="http://schemas.microsoft.com/office/drawing/2014/main" id="{F0A4666B-EC9A-934D-2AD5-3A0BCFF2CB25}"/>
              </a:ext>
            </a:extLst>
          </p:cNvPr>
          <p:cNvCxnSpPr/>
          <p:nvPr/>
        </p:nvCxnSpPr>
        <p:spPr>
          <a:xfrm>
            <a:off x="5998464" y="5404104"/>
            <a:ext cx="1975104" cy="0"/>
          </a:xfrm>
          <a:prstGeom prst="straightConnector1">
            <a:avLst/>
          </a:prstGeom>
          <a:ln w="254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650A36C2-B337-4E85-0E58-683A8C62D9F8}"/>
              </a:ext>
            </a:extLst>
          </p:cNvPr>
          <p:cNvSpPr txBox="1"/>
          <p:nvPr/>
        </p:nvSpPr>
        <p:spPr>
          <a:xfrm rot="16200000">
            <a:off x="1627632" y="2827502"/>
            <a:ext cx="1207008" cy="584775"/>
          </a:xfrm>
          <a:prstGeom prst="rect">
            <a:avLst/>
          </a:prstGeom>
          <a:noFill/>
        </p:spPr>
        <p:txBody>
          <a:bodyPr wrap="square" rtlCol="0">
            <a:spAutoFit/>
          </a:bodyPr>
          <a:lstStyle/>
          <a:p>
            <a:pPr algn="ctr"/>
            <a:r>
              <a:rPr lang="en-CA" sz="3200" dirty="0"/>
              <a:t>Cost</a:t>
            </a:r>
          </a:p>
        </p:txBody>
      </p:sp>
      <p:cxnSp>
        <p:nvCxnSpPr>
          <p:cNvPr id="13" name="Straight Arrow Connector 12">
            <a:extLst>
              <a:ext uri="{FF2B5EF4-FFF2-40B4-BE49-F238E27FC236}">
                <a16:creationId xmlns:a16="http://schemas.microsoft.com/office/drawing/2014/main" id="{BF4DA228-DF14-B935-FAED-E52DADA25871}"/>
              </a:ext>
            </a:extLst>
          </p:cNvPr>
          <p:cNvCxnSpPr/>
          <p:nvPr/>
        </p:nvCxnSpPr>
        <p:spPr>
          <a:xfrm flipV="1">
            <a:off x="2240280" y="1024128"/>
            <a:ext cx="0" cy="132588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AE9CFDA-584A-D385-D62E-81DF0D1E46C9}"/>
              </a:ext>
            </a:extLst>
          </p:cNvPr>
          <p:cNvCxnSpPr/>
          <p:nvPr/>
        </p:nvCxnSpPr>
        <p:spPr>
          <a:xfrm flipV="1">
            <a:off x="2715768" y="1687068"/>
            <a:ext cx="5586984" cy="2418588"/>
          </a:xfrm>
          <a:prstGeom prst="line">
            <a:avLst/>
          </a:prstGeom>
          <a:ln w="25400">
            <a:solidFill>
              <a:schemeClr val="tx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E57932A-9958-B821-EAE4-4346BAC4076D}"/>
              </a:ext>
            </a:extLst>
          </p:cNvPr>
          <p:cNvSpPr txBox="1"/>
          <p:nvPr/>
        </p:nvSpPr>
        <p:spPr>
          <a:xfrm>
            <a:off x="8309864" y="1455368"/>
            <a:ext cx="3385311" cy="830997"/>
          </a:xfrm>
          <a:prstGeom prst="rect">
            <a:avLst/>
          </a:prstGeom>
          <a:noFill/>
        </p:spPr>
        <p:txBody>
          <a:bodyPr wrap="square" rtlCol="0">
            <a:spAutoFit/>
          </a:bodyPr>
          <a:lstStyle/>
          <a:p>
            <a:pPr algn="ctr"/>
            <a:r>
              <a:rPr lang="en-CA" sz="2400" dirty="0"/>
              <a:t>(A) Direct + Indirect + Minor Mitigation</a:t>
            </a:r>
          </a:p>
        </p:txBody>
      </p:sp>
    </p:spTree>
    <p:extLst>
      <p:ext uri="{BB962C8B-B14F-4D97-AF65-F5344CB8AC3E}">
        <p14:creationId xmlns:p14="http://schemas.microsoft.com/office/powerpoint/2010/main" val="1444138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EDA174B-3F77-95DD-47FE-F84F8474F534}"/>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800" kern="1200">
                <a:solidFill>
                  <a:srgbClr val="FFFFFF"/>
                </a:solidFill>
                <a:latin typeface="+mj-lt"/>
                <a:ea typeface="+mj-ea"/>
                <a:cs typeface="+mj-cs"/>
              </a:rPr>
              <a:t>Annual Direct Expenditures for AB (Suppression): 2013-2025 Plus Trend Line</a:t>
            </a:r>
          </a:p>
        </p:txBody>
      </p:sp>
      <p:graphicFrame>
        <p:nvGraphicFramePr>
          <p:cNvPr id="2" name="Chart 1">
            <a:extLst>
              <a:ext uri="{FF2B5EF4-FFF2-40B4-BE49-F238E27FC236}">
                <a16:creationId xmlns:a16="http://schemas.microsoft.com/office/drawing/2014/main" id="{E69425BB-0AAA-4B52-ED99-2BE00EFF40CE}"/>
              </a:ext>
            </a:extLst>
          </p:cNvPr>
          <p:cNvGraphicFramePr>
            <a:graphicFrameLocks/>
          </p:cNvGraphicFramePr>
          <p:nvPr>
            <p:extLst>
              <p:ext uri="{D42A27DB-BD31-4B8C-83A1-F6EECF244321}">
                <p14:modId xmlns:p14="http://schemas.microsoft.com/office/powerpoint/2010/main" val="2769632258"/>
              </p:ext>
            </p:extLst>
          </p:nvPr>
        </p:nvGraphicFramePr>
        <p:xfrm>
          <a:off x="4777316" y="643466"/>
          <a:ext cx="6780700" cy="55687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8778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FE445C5-D31A-6A7C-F31E-4077803796B7}"/>
              </a:ext>
            </a:extLst>
          </p:cNvPr>
          <p:cNvSpPr txBox="1">
            <a:spLocks/>
          </p:cNvSpPr>
          <p:nvPr/>
        </p:nvSpPr>
        <p:spPr>
          <a:xfrm>
            <a:off x="1028700" y="1967266"/>
            <a:ext cx="2628900" cy="254725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300" kern="1200">
                <a:solidFill>
                  <a:srgbClr val="FFFFFF"/>
                </a:solidFill>
                <a:latin typeface="+mj-lt"/>
                <a:ea typeface="+mj-ea"/>
                <a:cs typeface="+mj-cs"/>
              </a:rPr>
              <a:t>Mean Annual Contingency (Threats to the Fiscal Plan)</a:t>
            </a:r>
          </a:p>
        </p:txBody>
      </p:sp>
      <p:graphicFrame>
        <p:nvGraphicFramePr>
          <p:cNvPr id="2" name="Chart 1">
            <a:extLst>
              <a:ext uri="{FF2B5EF4-FFF2-40B4-BE49-F238E27FC236}">
                <a16:creationId xmlns:a16="http://schemas.microsoft.com/office/drawing/2014/main" id="{9E1C592D-C171-01E3-3104-73CCBC65D099}"/>
              </a:ext>
            </a:extLst>
          </p:cNvPr>
          <p:cNvGraphicFramePr>
            <a:graphicFrameLocks/>
          </p:cNvGraphicFramePr>
          <p:nvPr>
            <p:extLst>
              <p:ext uri="{D42A27DB-BD31-4B8C-83A1-F6EECF244321}">
                <p14:modId xmlns:p14="http://schemas.microsoft.com/office/powerpoint/2010/main" val="33122754"/>
              </p:ext>
            </p:extLst>
          </p:nvPr>
        </p:nvGraphicFramePr>
        <p:xfrm>
          <a:off x="4777316" y="643466"/>
          <a:ext cx="6780700" cy="55687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63815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68E88-CB81-FE6D-6192-41D9D48537CB}"/>
              </a:ext>
            </a:extLst>
          </p:cNvPr>
          <p:cNvSpPr>
            <a:spLocks noGrp="1"/>
          </p:cNvSpPr>
          <p:nvPr>
            <p:ph type="title"/>
          </p:nvPr>
        </p:nvSpPr>
        <p:spPr>
          <a:xfrm>
            <a:off x="481013" y="3752849"/>
            <a:ext cx="3290887" cy="2452687"/>
          </a:xfrm>
        </p:spPr>
        <p:txBody>
          <a:bodyPr anchor="ctr">
            <a:normAutofit/>
          </a:bodyPr>
          <a:lstStyle/>
          <a:p>
            <a:r>
              <a:rPr lang="en-CA" sz="3600"/>
              <a:t>Economic Burden from Wildfire</a:t>
            </a:r>
          </a:p>
        </p:txBody>
      </p:sp>
      <p:pic>
        <p:nvPicPr>
          <p:cNvPr id="2050" name="Picture 2" descr="California family loses 2 homes in 2 months to wildfires - ABC News">
            <a:extLst>
              <a:ext uri="{FF2B5EF4-FFF2-40B4-BE49-F238E27FC236}">
                <a16:creationId xmlns:a16="http://schemas.microsoft.com/office/drawing/2014/main" id="{AD413C17-935C-1BBB-6923-8711B8FAA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272" b="41622"/>
          <a:stretch>
            <a:fillRect/>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01D6694-5DB3-FCC6-EF9F-C71088CF3553}"/>
              </a:ext>
            </a:extLst>
          </p:cNvPr>
          <p:cNvSpPr>
            <a:spLocks noGrp="1"/>
          </p:cNvSpPr>
          <p:nvPr>
            <p:ph idx="1"/>
          </p:nvPr>
        </p:nvSpPr>
        <p:spPr>
          <a:xfrm>
            <a:off x="4223982" y="3752850"/>
            <a:ext cx="7485413" cy="2452687"/>
          </a:xfrm>
        </p:spPr>
        <p:txBody>
          <a:bodyPr anchor="ctr">
            <a:normAutofit/>
          </a:bodyPr>
          <a:lstStyle/>
          <a:p>
            <a:r>
              <a:rPr lang="en-CA" sz="1700"/>
              <a:t>Direct (suppression) + indirect (home/business losses, human health, evacuation, infrastructure impacts from post-fire flooding, etc.)</a:t>
            </a:r>
          </a:p>
          <a:p>
            <a:r>
              <a:rPr lang="en-CA" sz="1700"/>
              <a:t>2016 annual burden in US: $71 billion to $348 billion</a:t>
            </a:r>
          </a:p>
          <a:p>
            <a:r>
              <a:rPr lang="en-CA" sz="1700"/>
              <a:t>2024 annual burden in US: $394 billion to $894 billion</a:t>
            </a:r>
          </a:p>
          <a:p>
            <a:r>
              <a:rPr lang="en-CA" sz="1700"/>
              <a:t>Don’t have comparable data for Canada</a:t>
            </a:r>
          </a:p>
          <a:p>
            <a:r>
              <a:rPr lang="en-CA" sz="1700"/>
              <a:t>US study: total fire cost is 2-30 times direct cost</a:t>
            </a:r>
          </a:p>
          <a:p>
            <a:r>
              <a:rPr lang="en-CA" sz="1700"/>
              <a:t>Canadian study (four fires): total fire cost is 1.5-20 times direct cost</a:t>
            </a:r>
          </a:p>
          <a:p>
            <a:endParaRPr lang="en-CA" sz="1700"/>
          </a:p>
        </p:txBody>
      </p:sp>
    </p:spTree>
    <p:extLst>
      <p:ext uri="{BB962C8B-B14F-4D97-AF65-F5344CB8AC3E}">
        <p14:creationId xmlns:p14="http://schemas.microsoft.com/office/powerpoint/2010/main" val="1309559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CC601-6C36-4B4F-AD99-80C31AA7319E}"/>
              </a:ext>
            </a:extLst>
          </p:cNvPr>
          <p:cNvSpPr>
            <a:spLocks noGrp="1"/>
          </p:cNvSpPr>
          <p:nvPr>
            <p:ph type="title"/>
          </p:nvPr>
        </p:nvSpPr>
        <p:spPr>
          <a:xfrm>
            <a:off x="481013" y="3752849"/>
            <a:ext cx="3290887" cy="2452687"/>
          </a:xfrm>
        </p:spPr>
        <p:txBody>
          <a:bodyPr anchor="ctr">
            <a:normAutofit/>
          </a:bodyPr>
          <a:lstStyle/>
          <a:p>
            <a:r>
              <a:rPr lang="en-CA" sz="3600"/>
              <a:t>Indirect Cost: Smoke</a:t>
            </a:r>
          </a:p>
        </p:txBody>
      </p:sp>
      <p:pic>
        <p:nvPicPr>
          <p:cNvPr id="1026" name="Picture 2" descr="Smoke from Canadian wildfires drifting over Finland | Yle News | Yle">
            <a:extLst>
              <a:ext uri="{FF2B5EF4-FFF2-40B4-BE49-F238E27FC236}">
                <a16:creationId xmlns:a16="http://schemas.microsoft.com/office/drawing/2014/main" id="{D43332BB-9911-A9C1-F28B-90E1EEE0E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647" b="15247"/>
          <a:stretch>
            <a:fillRect/>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431ABF7-18BD-0F72-0A7C-4BF4570778A4}"/>
              </a:ext>
            </a:extLst>
          </p:cNvPr>
          <p:cNvSpPr>
            <a:spLocks noGrp="1"/>
          </p:cNvSpPr>
          <p:nvPr>
            <p:ph idx="1"/>
          </p:nvPr>
        </p:nvSpPr>
        <p:spPr>
          <a:xfrm>
            <a:off x="4225574" y="3710614"/>
            <a:ext cx="7485413" cy="2935992"/>
          </a:xfrm>
        </p:spPr>
        <p:txBody>
          <a:bodyPr anchor="ctr">
            <a:normAutofit/>
          </a:bodyPr>
          <a:lstStyle/>
          <a:p>
            <a:r>
              <a:rPr lang="en-CA" sz="1800" dirty="0"/>
              <a:t>Approximately 82,100 deaths worldwide attributed to smoke from 2023 fires in Canada (33,000 in US and 8,300 in Canada)(Zhang et al. 2025)</a:t>
            </a:r>
          </a:p>
          <a:p>
            <a:r>
              <a:rPr lang="en-CA" sz="1800" dirty="0"/>
              <a:t>2020 to 2024 US workers in retail, wholesale, transportation, construction, mining and agriculture industries lost $1.1 trillion in lost wages due to exposure to wildfire smoke (Bloomberg Intelligence)</a:t>
            </a:r>
          </a:p>
          <a:p>
            <a:r>
              <a:rPr lang="en-CA" sz="1800" dirty="0"/>
              <a:t>By 2050 wildfire smoke cause 71,000 excess deaths annually in the US representing $608 billion in damages (Nature)</a:t>
            </a:r>
          </a:p>
          <a:p>
            <a:r>
              <a:rPr lang="en-CA" sz="1800" dirty="0"/>
              <a:t>Mortality associated with fine particles (PM2.5) may be underestimated by 93% (Lancet Planetary Health 2025)</a:t>
            </a:r>
          </a:p>
          <a:p>
            <a:endParaRPr lang="en-CA" sz="1800" dirty="0"/>
          </a:p>
        </p:txBody>
      </p:sp>
    </p:spTree>
    <p:extLst>
      <p:ext uri="{BB962C8B-B14F-4D97-AF65-F5344CB8AC3E}">
        <p14:creationId xmlns:p14="http://schemas.microsoft.com/office/powerpoint/2010/main" val="751196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ildfires likely to increase by a third by 2050, warns UN | Wildfires | The  Guardian">
            <a:extLst>
              <a:ext uri="{FF2B5EF4-FFF2-40B4-BE49-F238E27FC236}">
                <a16:creationId xmlns:a16="http://schemas.microsoft.com/office/drawing/2014/main" id="{C3A479D8-4822-F752-3D5B-52ABA8AC0E33}"/>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6250"/>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F3E3341-A62F-D41D-1B2C-AFA2C624832B}"/>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3800" i="1" dirty="0">
                <a:solidFill>
                  <a:srgbClr val="FFFFFF"/>
                </a:solidFill>
              </a:rPr>
              <a:t>There is an inevitability to wildfire that we seem incapable of accepting….</a:t>
            </a:r>
            <a:br>
              <a:rPr lang="en-US" sz="3800" dirty="0">
                <a:solidFill>
                  <a:srgbClr val="FFFFFF"/>
                </a:solidFill>
              </a:rPr>
            </a:br>
            <a:br>
              <a:rPr lang="en-US" sz="3800" dirty="0">
                <a:solidFill>
                  <a:srgbClr val="FFFFFF"/>
                </a:solidFill>
              </a:rPr>
            </a:br>
            <a:r>
              <a:rPr lang="en-US" sz="1800" dirty="0">
                <a:solidFill>
                  <a:srgbClr val="FFFFFF"/>
                </a:solidFill>
              </a:rPr>
              <a:t>Gabriel Kirkpatrick Mann, </a:t>
            </a:r>
            <a:br>
              <a:rPr lang="en-US" sz="1800" dirty="0">
                <a:solidFill>
                  <a:srgbClr val="FFFFFF"/>
                </a:solidFill>
              </a:rPr>
            </a:br>
            <a:r>
              <a:rPr lang="en-US" sz="1800" dirty="0">
                <a:solidFill>
                  <a:srgbClr val="FFFFFF"/>
                </a:solidFill>
              </a:rPr>
              <a:t>Director of the 2023 documentary  “Hotshot” </a:t>
            </a:r>
          </a:p>
        </p:txBody>
      </p:sp>
    </p:spTree>
    <p:extLst>
      <p:ext uri="{BB962C8B-B14F-4D97-AF65-F5344CB8AC3E}">
        <p14:creationId xmlns:p14="http://schemas.microsoft.com/office/powerpoint/2010/main" val="394119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59F41-F5D3-AB5E-FF6E-4E0A4B655DA9}"/>
              </a:ext>
            </a:extLst>
          </p:cNvPr>
          <p:cNvSpPr>
            <a:spLocks noGrp="1"/>
          </p:cNvSpPr>
          <p:nvPr>
            <p:ph type="title"/>
          </p:nvPr>
        </p:nvSpPr>
        <p:spPr>
          <a:xfrm>
            <a:off x="481013" y="3752849"/>
            <a:ext cx="3290887" cy="2452687"/>
          </a:xfrm>
        </p:spPr>
        <p:txBody>
          <a:bodyPr anchor="ctr">
            <a:normAutofit/>
          </a:bodyPr>
          <a:lstStyle/>
          <a:p>
            <a:r>
              <a:rPr lang="en-CA" sz="3600"/>
              <a:t>Indirect cost: human physical and emotional health</a:t>
            </a:r>
          </a:p>
        </p:txBody>
      </p:sp>
      <p:pic>
        <p:nvPicPr>
          <p:cNvPr id="1026" name="Picture 2" descr="Infectious Illness Sweeps Canada Evacuation Center After Wildfire - ABC News">
            <a:extLst>
              <a:ext uri="{FF2B5EF4-FFF2-40B4-BE49-F238E27FC236}">
                <a16:creationId xmlns:a16="http://schemas.microsoft.com/office/drawing/2014/main" id="{4F991988-8429-A1E5-1F8A-C9FE59420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063" b="12831"/>
          <a:stretch>
            <a:fillRect/>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BC6D50F-CB9B-9813-A0F8-72CF0857093A}"/>
              </a:ext>
            </a:extLst>
          </p:cNvPr>
          <p:cNvSpPr>
            <a:spLocks noGrp="1"/>
          </p:cNvSpPr>
          <p:nvPr>
            <p:ph idx="1"/>
          </p:nvPr>
        </p:nvSpPr>
        <p:spPr>
          <a:xfrm>
            <a:off x="4223982" y="3752850"/>
            <a:ext cx="7485413" cy="2452687"/>
          </a:xfrm>
        </p:spPr>
        <p:txBody>
          <a:bodyPr anchor="ctr">
            <a:normAutofit/>
          </a:bodyPr>
          <a:lstStyle/>
          <a:p>
            <a:r>
              <a:rPr lang="en-CA" sz="1800"/>
              <a:t>Indigenous communities make up 42% of all wildfire evacuations in Canada</a:t>
            </a:r>
          </a:p>
          <a:p>
            <a:r>
              <a:rPr lang="en-CA" sz="1800"/>
              <a:t>Some communities have been evacuated multiple times over the last several decades</a:t>
            </a:r>
          </a:p>
          <a:p>
            <a:r>
              <a:rPr lang="en-CA" sz="1800"/>
              <a:t>Trauma counselling services are often lacking for remote, rural communities</a:t>
            </a:r>
          </a:p>
          <a:p>
            <a:r>
              <a:rPr lang="en-CA" sz="1800"/>
              <a:t>Physical and mental toll of wildfire fighting is significant with increases in substance abuse, relationship breakdown, anxiety, depression and suicide.</a:t>
            </a:r>
          </a:p>
        </p:txBody>
      </p:sp>
    </p:spTree>
    <p:extLst>
      <p:ext uri="{BB962C8B-B14F-4D97-AF65-F5344CB8AC3E}">
        <p14:creationId xmlns:p14="http://schemas.microsoft.com/office/powerpoint/2010/main" val="1004128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tree, outdoor, ground, plant&#10;&#10;Description automatically generated">
            <a:extLst>
              <a:ext uri="{FF2B5EF4-FFF2-40B4-BE49-F238E27FC236}">
                <a16:creationId xmlns:a16="http://schemas.microsoft.com/office/drawing/2014/main" id="{C08ED3E7-BEFB-4D5F-8672-DB09D50487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471"/>
            <a:ext cx="12192000" cy="6840529"/>
          </a:xfrm>
          <a:ln w="25400">
            <a:solidFill>
              <a:schemeClr val="accent6"/>
            </a:solidFill>
          </a:ln>
        </p:spPr>
      </p:pic>
      <p:sp>
        <p:nvSpPr>
          <p:cNvPr id="2" name="Title 1">
            <a:extLst>
              <a:ext uri="{FF2B5EF4-FFF2-40B4-BE49-F238E27FC236}">
                <a16:creationId xmlns:a16="http://schemas.microsoft.com/office/drawing/2014/main" id="{21FA6226-927A-4D68-AE46-57D45C49746F}"/>
              </a:ext>
            </a:extLst>
          </p:cNvPr>
          <p:cNvSpPr>
            <a:spLocks noGrp="1"/>
          </p:cNvSpPr>
          <p:nvPr>
            <p:ph type="title"/>
          </p:nvPr>
        </p:nvSpPr>
        <p:spPr>
          <a:xfrm>
            <a:off x="838200" y="365126"/>
            <a:ext cx="9550940" cy="814318"/>
          </a:xfrm>
          <a:solidFill>
            <a:schemeClr val="bg1">
              <a:lumMod val="75000"/>
              <a:lumOff val="25000"/>
              <a:alpha val="70000"/>
            </a:schemeClr>
          </a:solidFill>
        </p:spPr>
        <p:txBody>
          <a:bodyPr>
            <a:normAutofit/>
            <a:scene3d>
              <a:camera prst="orthographicFront"/>
              <a:lightRig rig="threePt" dir="t"/>
            </a:scene3d>
            <a:sp3d extrusionH="57150">
              <a:bevelT w="38100" h="38100"/>
            </a:sp3d>
          </a:bodyPr>
          <a:lstStyle/>
          <a:p>
            <a:r>
              <a:rPr lang="en-CA" sz="3200" b="1" dirty="0">
                <a:solidFill>
                  <a:srgbClr val="FFC000"/>
                </a:solidFill>
                <a:latin typeface="+mn-lt"/>
              </a:rPr>
              <a:t>WATERSHEDS, WATER QUANTITY, AND WATER QUALITY</a:t>
            </a:r>
          </a:p>
        </p:txBody>
      </p:sp>
      <p:sp>
        <p:nvSpPr>
          <p:cNvPr id="10" name="TextBox 9">
            <a:extLst>
              <a:ext uri="{FF2B5EF4-FFF2-40B4-BE49-F238E27FC236}">
                <a16:creationId xmlns:a16="http://schemas.microsoft.com/office/drawing/2014/main" id="{2F69542A-E35B-41CD-A349-745A269DE03A}"/>
              </a:ext>
            </a:extLst>
          </p:cNvPr>
          <p:cNvSpPr txBox="1"/>
          <p:nvPr/>
        </p:nvSpPr>
        <p:spPr>
          <a:xfrm>
            <a:off x="371061" y="1377049"/>
            <a:ext cx="6440556" cy="3785652"/>
          </a:xfrm>
          <a:prstGeom prst="rect">
            <a:avLst/>
          </a:prstGeom>
          <a:solidFill>
            <a:schemeClr val="bg1">
              <a:lumMod val="75000"/>
              <a:lumOff val="25000"/>
              <a:alpha val="70000"/>
            </a:schemeClr>
          </a:solidFill>
        </p:spPr>
        <p:txBody>
          <a:bodyPr wrap="square" rtlCol="0">
            <a:spAutoFit/>
            <a:scene3d>
              <a:camera prst="orthographicFront"/>
              <a:lightRig rig="threePt" dir="t"/>
            </a:scene3d>
            <a:sp3d extrusionH="57150">
              <a:bevelT w="38100" h="38100"/>
            </a:sp3d>
          </a:bodyPr>
          <a:lstStyle/>
          <a:p>
            <a:pPr marL="285750" indent="-285750">
              <a:buFont typeface="Arial" panose="020B0604020202020204" pitchFamily="34" charset="0"/>
              <a:buChar char="•"/>
            </a:pPr>
            <a:r>
              <a:rPr lang="en-CA" sz="2400" b="1" dirty="0">
                <a:solidFill>
                  <a:srgbClr val="FFC000"/>
                </a:solidFill>
              </a:rPr>
              <a:t>Loss of &gt;20% of the canopy cover in a watershed will trigger a hydrological response</a:t>
            </a:r>
          </a:p>
          <a:p>
            <a:pPr marL="742950" lvl="1" indent="-285750">
              <a:buFont typeface="Arial" panose="020B0604020202020204" pitchFamily="34" charset="0"/>
              <a:buChar char="•"/>
            </a:pPr>
            <a:r>
              <a:rPr lang="en-CA" sz="2400" b="1" dirty="0">
                <a:solidFill>
                  <a:srgbClr val="FFC000"/>
                </a:solidFill>
              </a:rPr>
              <a:t>Increased peak flows</a:t>
            </a:r>
          </a:p>
          <a:p>
            <a:pPr marL="742950" lvl="1" indent="-285750">
              <a:buFont typeface="Arial" panose="020B0604020202020204" pitchFamily="34" charset="0"/>
              <a:buChar char="•"/>
            </a:pPr>
            <a:r>
              <a:rPr lang="en-CA" sz="2400" b="1" dirty="0">
                <a:solidFill>
                  <a:srgbClr val="FFC000"/>
                </a:solidFill>
              </a:rPr>
              <a:t>Decreased late season flows</a:t>
            </a:r>
          </a:p>
          <a:p>
            <a:pPr marL="742950" lvl="1" indent="-285750">
              <a:buFont typeface="Arial" panose="020B0604020202020204" pitchFamily="34" charset="0"/>
              <a:buChar char="•"/>
            </a:pPr>
            <a:r>
              <a:rPr lang="en-CA" sz="2400" b="1" dirty="0">
                <a:solidFill>
                  <a:srgbClr val="FFC000"/>
                </a:solidFill>
              </a:rPr>
              <a:t>Increased nutrient load</a:t>
            </a:r>
          </a:p>
          <a:p>
            <a:pPr marL="285750" indent="-285750">
              <a:buFont typeface="Arial" panose="020B0604020202020204" pitchFamily="34" charset="0"/>
              <a:buChar char="•"/>
            </a:pPr>
            <a:r>
              <a:rPr lang="en-CA" sz="2400" b="1" dirty="0">
                <a:solidFill>
                  <a:srgbClr val="FFC000"/>
                </a:solidFill>
              </a:rPr>
              <a:t>Other factors:</a:t>
            </a:r>
          </a:p>
          <a:p>
            <a:pPr marL="742950" lvl="1" indent="-285750">
              <a:buFont typeface="Arial" panose="020B0604020202020204" pitchFamily="34" charset="0"/>
              <a:buChar char="•"/>
            </a:pPr>
            <a:r>
              <a:rPr lang="en-CA" sz="2400" b="1" dirty="0">
                <a:solidFill>
                  <a:srgbClr val="FFC000"/>
                </a:solidFill>
              </a:rPr>
              <a:t>Soil hydrophobicity</a:t>
            </a:r>
          </a:p>
          <a:p>
            <a:pPr marL="742950" lvl="1" indent="-285750">
              <a:buFont typeface="Arial" panose="020B0604020202020204" pitchFamily="34" charset="0"/>
              <a:buChar char="•"/>
            </a:pPr>
            <a:r>
              <a:rPr lang="en-CA" sz="2400" b="1" dirty="0">
                <a:solidFill>
                  <a:srgbClr val="FFC000"/>
                </a:solidFill>
              </a:rPr>
              <a:t>Soil type (some more erodible than others)</a:t>
            </a:r>
          </a:p>
          <a:p>
            <a:pPr marL="742950" lvl="1" indent="-285750">
              <a:buFont typeface="Arial" panose="020B0604020202020204" pitchFamily="34" charset="0"/>
              <a:buChar char="•"/>
            </a:pPr>
            <a:r>
              <a:rPr lang="en-CA" sz="2400" b="1" dirty="0">
                <a:solidFill>
                  <a:srgbClr val="FFC000"/>
                </a:solidFill>
              </a:rPr>
              <a:t>Watershed topography (steep vs flat)</a:t>
            </a:r>
          </a:p>
          <a:p>
            <a:pPr marL="742950" lvl="1" indent="-285750">
              <a:buFont typeface="Arial" panose="020B0604020202020204" pitchFamily="34" charset="0"/>
              <a:buChar char="•"/>
            </a:pPr>
            <a:endParaRPr lang="en-CA" sz="2400" b="1" dirty="0">
              <a:solidFill>
                <a:srgbClr val="FFC000"/>
              </a:solidFill>
            </a:endParaRPr>
          </a:p>
        </p:txBody>
      </p:sp>
      <p:pic>
        <p:nvPicPr>
          <p:cNvPr id="12" name="Picture 11" descr="Map&#10;&#10;Description automatically generated">
            <a:extLst>
              <a:ext uri="{FF2B5EF4-FFF2-40B4-BE49-F238E27FC236}">
                <a16:creationId xmlns:a16="http://schemas.microsoft.com/office/drawing/2014/main" id="{9B314989-EA26-4519-99BC-0AA7AA49D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320" y="1377049"/>
            <a:ext cx="4849378" cy="4109351"/>
          </a:xfrm>
          <a:prstGeom prst="rect">
            <a:avLst/>
          </a:prstGeom>
          <a:ln w="25400">
            <a:solidFill>
              <a:schemeClr val="accent6"/>
            </a:solidFill>
          </a:ln>
        </p:spPr>
      </p:pic>
      <p:sp>
        <p:nvSpPr>
          <p:cNvPr id="13" name="TextBox 12">
            <a:extLst>
              <a:ext uri="{FF2B5EF4-FFF2-40B4-BE49-F238E27FC236}">
                <a16:creationId xmlns:a16="http://schemas.microsoft.com/office/drawing/2014/main" id="{1A644392-9CF0-40A5-B272-63E44A01BAD3}"/>
              </a:ext>
            </a:extLst>
          </p:cNvPr>
          <p:cNvSpPr txBox="1"/>
          <p:nvPr/>
        </p:nvSpPr>
        <p:spPr>
          <a:xfrm>
            <a:off x="7152320" y="5578198"/>
            <a:ext cx="4849378" cy="646331"/>
          </a:xfrm>
          <a:prstGeom prst="rect">
            <a:avLst/>
          </a:prstGeom>
          <a:solidFill>
            <a:schemeClr val="bg1">
              <a:lumMod val="75000"/>
              <a:lumOff val="25000"/>
              <a:alpha val="70000"/>
            </a:schemeClr>
          </a:solidFill>
        </p:spPr>
        <p:txBody>
          <a:bodyPr wrap="square" rtlCol="0">
            <a:spAutoFit/>
          </a:bodyPr>
          <a:lstStyle/>
          <a:p>
            <a:r>
              <a:rPr lang="en-CA" b="1" dirty="0">
                <a:solidFill>
                  <a:srgbClr val="FFC000"/>
                </a:solidFill>
              </a:rPr>
              <a:t>As of August 19, 29 watersheds were burned; 12 burned at &gt;20% area and 9 burned at &gt;75% area.</a:t>
            </a:r>
          </a:p>
        </p:txBody>
      </p:sp>
      <p:pic>
        <p:nvPicPr>
          <p:cNvPr id="4" name="Picture 3" descr="A burnt out car with text overlay&#10;&#10;Description automatically generated">
            <a:extLst>
              <a:ext uri="{FF2B5EF4-FFF2-40B4-BE49-F238E27FC236}">
                <a16:creationId xmlns:a16="http://schemas.microsoft.com/office/drawing/2014/main" id="{DC1549A2-9CC0-1F76-2D42-5E0FB6F83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094" y="0"/>
            <a:ext cx="9271812" cy="6858000"/>
          </a:xfrm>
          <a:prstGeom prst="rect">
            <a:avLst/>
          </a:prstGeom>
        </p:spPr>
      </p:pic>
    </p:spTree>
    <p:extLst>
      <p:ext uri="{BB962C8B-B14F-4D97-AF65-F5344CB8AC3E}">
        <p14:creationId xmlns:p14="http://schemas.microsoft.com/office/powerpoint/2010/main" val="42293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6EA3E-00E5-548F-7A6B-BC7A3F88F766}"/>
              </a:ext>
            </a:extLst>
          </p:cNvPr>
          <p:cNvSpPr>
            <a:spLocks noGrp="1"/>
          </p:cNvSpPr>
          <p:nvPr>
            <p:ph type="title"/>
          </p:nvPr>
        </p:nvSpPr>
        <p:spPr>
          <a:xfrm>
            <a:off x="640080" y="325369"/>
            <a:ext cx="4368602" cy="1956841"/>
          </a:xfrm>
        </p:spPr>
        <p:txBody>
          <a:bodyPr anchor="b">
            <a:normAutofit/>
          </a:bodyPr>
          <a:lstStyle/>
          <a:p>
            <a:r>
              <a:rPr lang="en-CA" sz="5400"/>
              <a:t>Indirect Cost: Forest Sector</a:t>
            </a:r>
          </a:p>
        </p:txBody>
      </p:sp>
      <p:sp>
        <p:nvSpPr>
          <p:cNvPr id="3" name="Content Placeholder 2">
            <a:extLst>
              <a:ext uri="{FF2B5EF4-FFF2-40B4-BE49-F238E27FC236}">
                <a16:creationId xmlns:a16="http://schemas.microsoft.com/office/drawing/2014/main" id="{ACD6BB77-B947-7995-B8DE-E4DD5DBBFC41}"/>
              </a:ext>
            </a:extLst>
          </p:cNvPr>
          <p:cNvSpPr>
            <a:spLocks noGrp="1"/>
          </p:cNvSpPr>
          <p:nvPr>
            <p:ph idx="1"/>
          </p:nvPr>
        </p:nvSpPr>
        <p:spPr>
          <a:xfrm>
            <a:off x="640080" y="2872899"/>
            <a:ext cx="4243589" cy="3320668"/>
          </a:xfrm>
        </p:spPr>
        <p:txBody>
          <a:bodyPr>
            <a:normAutofit/>
          </a:bodyPr>
          <a:lstStyle/>
          <a:p>
            <a:r>
              <a:rPr lang="en-CA" sz="2000" dirty="0"/>
              <a:t>Since 2017, 15-20% of the BC  THLB has been significantly affected by wildfire</a:t>
            </a:r>
          </a:p>
          <a:p>
            <a:r>
              <a:rPr lang="en-CA" sz="2000" dirty="0"/>
              <a:t>Additional % lost to bark beetles and past harvest (some overlap) – if the trend continues forest sector will be unsustainable and uneconomical (already unsustainable and uneconomical in some regions)</a:t>
            </a:r>
          </a:p>
        </p:txBody>
      </p:sp>
      <p:pic>
        <p:nvPicPr>
          <p:cNvPr id="3074" name="Picture 2" descr="Global Forest Loss Remains High, Despite Recent Progress - The New York  Times">
            <a:extLst>
              <a:ext uri="{FF2B5EF4-FFF2-40B4-BE49-F238E27FC236}">
                <a16:creationId xmlns:a16="http://schemas.microsoft.com/office/drawing/2014/main" id="{2775B0DF-D7C3-3060-2826-786D37FDC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87" r="23260"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311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13184-A598-B8D9-5BA2-5980170507EB}"/>
              </a:ext>
            </a:extLst>
          </p:cNvPr>
          <p:cNvSpPr>
            <a:spLocks noGrp="1"/>
          </p:cNvSpPr>
          <p:nvPr>
            <p:ph type="title"/>
          </p:nvPr>
        </p:nvSpPr>
        <p:spPr>
          <a:xfrm>
            <a:off x="838200" y="2103437"/>
            <a:ext cx="10515600" cy="1325563"/>
          </a:xfrm>
        </p:spPr>
        <p:txBody>
          <a:bodyPr/>
          <a:lstStyle/>
          <a:p>
            <a:pPr algn="ctr"/>
            <a:r>
              <a:rPr lang="en-CA" dirty="0"/>
              <a:t>A Path Forward</a:t>
            </a:r>
          </a:p>
        </p:txBody>
      </p:sp>
    </p:spTree>
    <p:extLst>
      <p:ext uri="{BB962C8B-B14F-4D97-AF65-F5344CB8AC3E}">
        <p14:creationId xmlns:p14="http://schemas.microsoft.com/office/powerpoint/2010/main" val="240729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2A74557-5E7D-B7FC-E1C2-4F4F75AB1C75}"/>
              </a:ext>
            </a:extLst>
          </p:cNvPr>
          <p:cNvSpPr>
            <a:spLocks noGrp="1"/>
          </p:cNvSpPr>
          <p:nvPr>
            <p:ph type="title"/>
          </p:nvPr>
        </p:nvSpPr>
        <p:spPr>
          <a:xfrm>
            <a:off x="638881" y="457201"/>
            <a:ext cx="10909640" cy="1832654"/>
          </a:xfrm>
        </p:spPr>
        <p:txBody>
          <a:bodyPr vert="horz" lIns="91440" tIns="45720" rIns="91440" bIns="45720" rtlCol="0" anchor="b">
            <a:normAutofit/>
          </a:bodyPr>
          <a:lstStyle/>
          <a:p>
            <a:pPr algn="ctr"/>
            <a:r>
              <a:rPr lang="en-US" sz="5600" kern="1200">
                <a:solidFill>
                  <a:schemeClr val="tx1"/>
                </a:solidFill>
                <a:latin typeface="+mj-lt"/>
                <a:ea typeface="+mj-ea"/>
                <a:cs typeface="+mj-cs"/>
              </a:rPr>
              <a:t>“</a:t>
            </a:r>
            <a:r>
              <a:rPr lang="en-US" sz="5600" i="1" kern="1200">
                <a:solidFill>
                  <a:schemeClr val="tx1"/>
                </a:solidFill>
                <a:latin typeface="+mj-lt"/>
                <a:ea typeface="+mj-ea"/>
                <a:cs typeface="+mj-cs"/>
              </a:rPr>
              <a:t>The landscapes of the future have to mimic the landscapes of the past</a:t>
            </a:r>
            <a:r>
              <a:rPr lang="en-US" sz="5600" kern="1200">
                <a:solidFill>
                  <a:schemeClr val="tx1"/>
                </a:solidFill>
                <a:latin typeface="+mj-lt"/>
                <a:ea typeface="+mj-ea"/>
                <a:cs typeface="+mj-cs"/>
              </a:rPr>
              <a:t>.”</a:t>
            </a:r>
          </a:p>
        </p:txBody>
      </p:sp>
      <p:sp>
        <p:nvSpPr>
          <p:cNvPr id="12"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2343912"/>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9C9F2C5-7EF5-6187-4BDD-D56BD1DE5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3260898"/>
            <a:ext cx="11548872" cy="2829467"/>
          </a:xfrm>
          <a:prstGeom prst="rect">
            <a:avLst/>
          </a:prstGeom>
        </p:spPr>
      </p:pic>
    </p:spTree>
    <p:extLst>
      <p:ext uri="{BB962C8B-B14F-4D97-AF65-F5344CB8AC3E}">
        <p14:creationId xmlns:p14="http://schemas.microsoft.com/office/powerpoint/2010/main" val="1389617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EF91-21C1-41CA-8F6E-BABF0E40BA70}"/>
              </a:ext>
            </a:extLst>
          </p:cNvPr>
          <p:cNvSpPr>
            <a:spLocks noGrp="1"/>
          </p:cNvSpPr>
          <p:nvPr>
            <p:ph type="title"/>
          </p:nvPr>
        </p:nvSpPr>
        <p:spPr>
          <a:xfrm>
            <a:off x="913795" y="341244"/>
            <a:ext cx="10353762" cy="970450"/>
          </a:xfrm>
          <a:ln w="25400">
            <a:solidFill>
              <a:srgbClr val="FFC000"/>
            </a:solidFill>
          </a:ln>
        </p:spPr>
        <p:txBody>
          <a:bodyPr>
            <a:noAutofit/>
            <a:scene3d>
              <a:camera prst="orthographicFront"/>
              <a:lightRig rig="threePt" dir="t"/>
            </a:scene3d>
            <a:sp3d>
              <a:bevelT w="38100" h="38100"/>
            </a:sp3d>
          </a:bodyPr>
          <a:lstStyle/>
          <a:p>
            <a:pPr algn="ctr"/>
            <a:r>
              <a:rPr lang="en-CA" sz="2800" b="1" dirty="0">
                <a:effectLst>
                  <a:outerShdw blurRad="38100" dist="38100" dir="2700000" algn="tl" rotWithShape="0">
                    <a:schemeClr val="bg1">
                      <a:alpha val="43000"/>
                    </a:schemeClr>
                  </a:outerShdw>
                </a:effectLst>
                <a:latin typeface="Calibri" panose="020F0502020204030204" pitchFamily="34" charset="0"/>
                <a:cs typeface="Calibri" panose="020F0502020204030204" pitchFamily="34" charset="0"/>
              </a:rPr>
              <a:t>LANDSCAPES EXPERIENCED A LOT OF FIRE, BUT BECAUSE OF THAT, MOST FIRES WERE SMALL</a:t>
            </a:r>
          </a:p>
        </p:txBody>
      </p:sp>
      <p:pic>
        <p:nvPicPr>
          <p:cNvPr id="4" name="Picture 2" descr="N:\WFMC\Images\General\blood.bmp">
            <a:extLst>
              <a:ext uri="{FF2B5EF4-FFF2-40B4-BE49-F238E27FC236}">
                <a16:creationId xmlns:a16="http://schemas.microsoft.com/office/drawing/2014/main" id="{414A3CFC-C477-4C10-A00D-7E520B219F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3923" y="1671499"/>
            <a:ext cx="3400753" cy="2550815"/>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C700BB4-C578-4486-97BC-82BA873B7C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923" y="4394822"/>
            <a:ext cx="3400753" cy="2304151"/>
          </a:xfrm>
          <a:prstGeom prst="rect">
            <a:avLst/>
          </a:prstGeom>
          <a:ln w="25400">
            <a:solidFill>
              <a:srgbClr val="FFC000"/>
            </a:solidFill>
          </a:ln>
        </p:spPr>
      </p:pic>
      <p:graphicFrame>
        <p:nvGraphicFramePr>
          <p:cNvPr id="7" name="Chart 6">
            <a:extLst>
              <a:ext uri="{FF2B5EF4-FFF2-40B4-BE49-F238E27FC236}">
                <a16:creationId xmlns:a16="http://schemas.microsoft.com/office/drawing/2014/main" id="{A80A7F38-75AB-4465-8F9D-3761E2F4FC2B}"/>
              </a:ext>
            </a:extLst>
          </p:cNvPr>
          <p:cNvGraphicFramePr>
            <a:graphicFrameLocks/>
          </p:cNvGraphicFramePr>
          <p:nvPr/>
        </p:nvGraphicFramePr>
        <p:xfrm>
          <a:off x="4708399" y="1671499"/>
          <a:ext cx="6559158" cy="50274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07025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9588F-582B-B3CF-8D3E-9D1480BAFBB8}"/>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52BE81D-720C-2609-0F28-B19F60786EF1}"/>
              </a:ext>
            </a:extLst>
          </p:cNvPr>
          <p:cNvCxnSpPr/>
          <p:nvPr/>
        </p:nvCxnSpPr>
        <p:spPr>
          <a:xfrm>
            <a:off x="2722880" y="701040"/>
            <a:ext cx="0" cy="42773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B696FB8-8880-AEDD-152A-EB62C3F5B50C}"/>
              </a:ext>
            </a:extLst>
          </p:cNvPr>
          <p:cNvCxnSpPr/>
          <p:nvPr/>
        </p:nvCxnSpPr>
        <p:spPr>
          <a:xfrm>
            <a:off x="2715768" y="5010912"/>
            <a:ext cx="6163056"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182967F-2257-7F13-59D2-D56C6B9B9788}"/>
              </a:ext>
            </a:extLst>
          </p:cNvPr>
          <p:cNvSpPr txBox="1"/>
          <p:nvPr/>
        </p:nvSpPr>
        <p:spPr>
          <a:xfrm>
            <a:off x="4633903" y="5162589"/>
            <a:ext cx="1828800" cy="461665"/>
          </a:xfrm>
          <a:prstGeom prst="rect">
            <a:avLst/>
          </a:prstGeom>
          <a:noFill/>
        </p:spPr>
        <p:txBody>
          <a:bodyPr wrap="square" rtlCol="0">
            <a:spAutoFit/>
          </a:bodyPr>
          <a:lstStyle/>
          <a:p>
            <a:pPr algn="ctr"/>
            <a:r>
              <a:rPr lang="en-CA" sz="2400" dirty="0"/>
              <a:t>Time</a:t>
            </a:r>
          </a:p>
        </p:txBody>
      </p:sp>
      <p:cxnSp>
        <p:nvCxnSpPr>
          <p:cNvPr id="10" name="Straight Arrow Connector 9">
            <a:extLst>
              <a:ext uri="{FF2B5EF4-FFF2-40B4-BE49-F238E27FC236}">
                <a16:creationId xmlns:a16="http://schemas.microsoft.com/office/drawing/2014/main" id="{EAB7C5B7-0B01-41BD-BDE9-C60922BB125B}"/>
              </a:ext>
            </a:extLst>
          </p:cNvPr>
          <p:cNvCxnSpPr/>
          <p:nvPr/>
        </p:nvCxnSpPr>
        <p:spPr>
          <a:xfrm>
            <a:off x="5998464" y="5404104"/>
            <a:ext cx="1975104" cy="0"/>
          </a:xfrm>
          <a:prstGeom prst="straightConnector1">
            <a:avLst/>
          </a:prstGeom>
          <a:ln w="254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E123107-88CC-B441-28BC-D22D548382CE}"/>
              </a:ext>
            </a:extLst>
          </p:cNvPr>
          <p:cNvSpPr txBox="1"/>
          <p:nvPr/>
        </p:nvSpPr>
        <p:spPr>
          <a:xfrm rot="16200000">
            <a:off x="1627632" y="2889058"/>
            <a:ext cx="1207008" cy="461665"/>
          </a:xfrm>
          <a:prstGeom prst="rect">
            <a:avLst/>
          </a:prstGeom>
          <a:noFill/>
        </p:spPr>
        <p:txBody>
          <a:bodyPr wrap="square" rtlCol="0">
            <a:spAutoFit/>
          </a:bodyPr>
          <a:lstStyle/>
          <a:p>
            <a:pPr algn="ctr"/>
            <a:r>
              <a:rPr lang="en-CA" sz="2400" dirty="0"/>
              <a:t>Cost</a:t>
            </a:r>
          </a:p>
        </p:txBody>
      </p:sp>
      <p:cxnSp>
        <p:nvCxnSpPr>
          <p:cNvPr id="13" name="Straight Arrow Connector 12">
            <a:extLst>
              <a:ext uri="{FF2B5EF4-FFF2-40B4-BE49-F238E27FC236}">
                <a16:creationId xmlns:a16="http://schemas.microsoft.com/office/drawing/2014/main" id="{E84F5068-786F-FD9B-522C-6E185DDABE02}"/>
              </a:ext>
            </a:extLst>
          </p:cNvPr>
          <p:cNvCxnSpPr/>
          <p:nvPr/>
        </p:nvCxnSpPr>
        <p:spPr>
          <a:xfrm flipV="1">
            <a:off x="2240280" y="1024128"/>
            <a:ext cx="0" cy="1325880"/>
          </a:xfrm>
          <a:prstGeom prst="straightConnector1">
            <a:avLst/>
          </a:prstGeom>
          <a:ln w="254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465E0C3-6C48-F7C7-51A9-25BF7065C054}"/>
              </a:ext>
            </a:extLst>
          </p:cNvPr>
          <p:cNvCxnSpPr/>
          <p:nvPr/>
        </p:nvCxnSpPr>
        <p:spPr>
          <a:xfrm flipV="1">
            <a:off x="2715768" y="1687068"/>
            <a:ext cx="5586984" cy="2418588"/>
          </a:xfrm>
          <a:prstGeom prst="line">
            <a:avLst/>
          </a:prstGeom>
          <a:ln w="2540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B1BAC5DC-AA8E-FA98-0E92-371AD7A61B40}"/>
              </a:ext>
            </a:extLst>
          </p:cNvPr>
          <p:cNvSpPr txBox="1"/>
          <p:nvPr/>
        </p:nvSpPr>
        <p:spPr>
          <a:xfrm>
            <a:off x="8309864" y="1455368"/>
            <a:ext cx="3385311" cy="707886"/>
          </a:xfrm>
          <a:prstGeom prst="rect">
            <a:avLst/>
          </a:prstGeom>
          <a:noFill/>
        </p:spPr>
        <p:txBody>
          <a:bodyPr wrap="square" rtlCol="0">
            <a:spAutoFit/>
          </a:bodyPr>
          <a:lstStyle/>
          <a:p>
            <a:pPr algn="ctr"/>
            <a:r>
              <a:rPr lang="en-CA" sz="2000" dirty="0"/>
              <a:t>(A) Direct + Indirect + Minor Mitigation</a:t>
            </a:r>
          </a:p>
        </p:txBody>
      </p:sp>
      <p:sp>
        <p:nvSpPr>
          <p:cNvPr id="25" name="TextBox 24">
            <a:extLst>
              <a:ext uri="{FF2B5EF4-FFF2-40B4-BE49-F238E27FC236}">
                <a16:creationId xmlns:a16="http://schemas.microsoft.com/office/drawing/2014/main" id="{12E557AF-742F-AF09-6CB6-192035E1B500}"/>
              </a:ext>
            </a:extLst>
          </p:cNvPr>
          <p:cNvSpPr txBox="1"/>
          <p:nvPr/>
        </p:nvSpPr>
        <p:spPr>
          <a:xfrm>
            <a:off x="8302751" y="3771621"/>
            <a:ext cx="3385312" cy="707886"/>
          </a:xfrm>
          <a:prstGeom prst="rect">
            <a:avLst/>
          </a:prstGeom>
          <a:noFill/>
        </p:spPr>
        <p:txBody>
          <a:bodyPr wrap="square" rtlCol="0">
            <a:spAutoFit/>
          </a:bodyPr>
          <a:lstStyle/>
          <a:p>
            <a:pPr algn="ctr"/>
            <a:r>
              <a:rPr lang="en-CA" sz="2000" dirty="0"/>
              <a:t>(B) Direct + Indirect + Major Mitigation</a:t>
            </a:r>
          </a:p>
        </p:txBody>
      </p:sp>
      <p:sp>
        <p:nvSpPr>
          <p:cNvPr id="26" name="Freeform: Shape 25">
            <a:extLst>
              <a:ext uri="{FF2B5EF4-FFF2-40B4-BE49-F238E27FC236}">
                <a16:creationId xmlns:a16="http://schemas.microsoft.com/office/drawing/2014/main" id="{95340954-924D-573A-583C-1223855AB7B0}"/>
              </a:ext>
            </a:extLst>
          </p:cNvPr>
          <p:cNvSpPr/>
          <p:nvPr/>
        </p:nvSpPr>
        <p:spPr>
          <a:xfrm>
            <a:off x="3403600" y="2569836"/>
            <a:ext cx="4968240" cy="1372244"/>
          </a:xfrm>
          <a:custGeom>
            <a:avLst/>
            <a:gdLst>
              <a:gd name="connsiteX0" fmla="*/ 0 w 4968240"/>
              <a:gd name="connsiteY0" fmla="*/ 1230004 h 1372244"/>
              <a:gd name="connsiteX1" fmla="*/ 274320 w 4968240"/>
              <a:gd name="connsiteY1" fmla="*/ 813444 h 1372244"/>
              <a:gd name="connsiteX2" fmla="*/ 558800 w 4968240"/>
              <a:gd name="connsiteY2" fmla="*/ 447684 h 1372244"/>
              <a:gd name="connsiteX3" fmla="*/ 965200 w 4968240"/>
              <a:gd name="connsiteY3" fmla="*/ 92084 h 1372244"/>
              <a:gd name="connsiteX4" fmla="*/ 1239520 w 4968240"/>
              <a:gd name="connsiteY4" fmla="*/ 10804 h 1372244"/>
              <a:gd name="connsiteX5" fmla="*/ 1534160 w 4968240"/>
              <a:gd name="connsiteY5" fmla="*/ 10804 h 1372244"/>
              <a:gd name="connsiteX6" fmla="*/ 1920240 w 4968240"/>
              <a:gd name="connsiteY6" fmla="*/ 102244 h 1372244"/>
              <a:gd name="connsiteX7" fmla="*/ 2407920 w 4968240"/>
              <a:gd name="connsiteY7" fmla="*/ 305444 h 1372244"/>
              <a:gd name="connsiteX8" fmla="*/ 3058160 w 4968240"/>
              <a:gd name="connsiteY8" fmla="*/ 569604 h 1372244"/>
              <a:gd name="connsiteX9" fmla="*/ 3596640 w 4968240"/>
              <a:gd name="connsiteY9" fmla="*/ 782964 h 1372244"/>
              <a:gd name="connsiteX10" fmla="*/ 4155440 w 4968240"/>
              <a:gd name="connsiteY10" fmla="*/ 1026804 h 1372244"/>
              <a:gd name="connsiteX11" fmla="*/ 4968240 w 4968240"/>
              <a:gd name="connsiteY11" fmla="*/ 1372244 h 13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240" h="1372244">
                <a:moveTo>
                  <a:pt x="0" y="1230004"/>
                </a:moveTo>
                <a:cubicBezTo>
                  <a:pt x="90593" y="1086917"/>
                  <a:pt x="181187" y="943831"/>
                  <a:pt x="274320" y="813444"/>
                </a:cubicBezTo>
                <a:cubicBezTo>
                  <a:pt x="367453" y="683057"/>
                  <a:pt x="443653" y="567911"/>
                  <a:pt x="558800" y="447684"/>
                </a:cubicBezTo>
                <a:cubicBezTo>
                  <a:pt x="673947" y="327457"/>
                  <a:pt x="851747" y="164897"/>
                  <a:pt x="965200" y="92084"/>
                </a:cubicBezTo>
                <a:cubicBezTo>
                  <a:pt x="1078653" y="19271"/>
                  <a:pt x="1144693" y="24351"/>
                  <a:pt x="1239520" y="10804"/>
                </a:cubicBezTo>
                <a:cubicBezTo>
                  <a:pt x="1334347" y="-2743"/>
                  <a:pt x="1420707" y="-4436"/>
                  <a:pt x="1534160" y="10804"/>
                </a:cubicBezTo>
                <a:cubicBezTo>
                  <a:pt x="1647613" y="26044"/>
                  <a:pt x="1774613" y="53137"/>
                  <a:pt x="1920240" y="102244"/>
                </a:cubicBezTo>
                <a:cubicBezTo>
                  <a:pt x="2065867" y="151351"/>
                  <a:pt x="2407920" y="305444"/>
                  <a:pt x="2407920" y="305444"/>
                </a:cubicBezTo>
                <a:lnTo>
                  <a:pt x="3058160" y="569604"/>
                </a:lnTo>
                <a:cubicBezTo>
                  <a:pt x="3256280" y="649191"/>
                  <a:pt x="3413760" y="706764"/>
                  <a:pt x="3596640" y="782964"/>
                </a:cubicBezTo>
                <a:cubicBezTo>
                  <a:pt x="3779520" y="859164"/>
                  <a:pt x="4155440" y="1026804"/>
                  <a:pt x="4155440" y="1026804"/>
                </a:cubicBezTo>
                <a:lnTo>
                  <a:pt x="4968240" y="1372244"/>
                </a:lnTo>
              </a:path>
            </a:pathLst>
          </a:custGeom>
          <a:noFill/>
          <a:ln w="31750">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F873E7ED-5097-ECD9-7EF5-874134E2774C}"/>
              </a:ext>
            </a:extLst>
          </p:cNvPr>
          <p:cNvSpPr txBox="1"/>
          <p:nvPr/>
        </p:nvSpPr>
        <p:spPr>
          <a:xfrm>
            <a:off x="4124960" y="1301480"/>
            <a:ext cx="2052315" cy="707886"/>
          </a:xfrm>
          <a:prstGeom prst="rect">
            <a:avLst/>
          </a:prstGeom>
          <a:noFill/>
        </p:spPr>
        <p:txBody>
          <a:bodyPr wrap="square" rtlCol="0">
            <a:spAutoFit/>
          </a:bodyPr>
          <a:lstStyle/>
          <a:p>
            <a:pPr algn="ctr"/>
            <a:r>
              <a:rPr lang="en-CA" sz="2000" dirty="0"/>
              <a:t>Critical threshold of area treated</a:t>
            </a:r>
          </a:p>
        </p:txBody>
      </p:sp>
      <p:cxnSp>
        <p:nvCxnSpPr>
          <p:cNvPr id="29" name="Straight Arrow Connector 28">
            <a:extLst>
              <a:ext uri="{FF2B5EF4-FFF2-40B4-BE49-F238E27FC236}">
                <a16:creationId xmlns:a16="http://schemas.microsoft.com/office/drawing/2014/main" id="{CAA0F2DC-13FF-C4FC-8BBA-D1862E549986}"/>
              </a:ext>
            </a:extLst>
          </p:cNvPr>
          <p:cNvCxnSpPr>
            <a:stCxn id="27" idx="2"/>
          </p:cNvCxnSpPr>
          <p:nvPr/>
        </p:nvCxnSpPr>
        <p:spPr>
          <a:xfrm flipH="1">
            <a:off x="4736592" y="2009366"/>
            <a:ext cx="414526" cy="507019"/>
          </a:xfrm>
          <a:prstGeom prst="straightConnector1">
            <a:avLst/>
          </a:prstGeom>
          <a:ln w="254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0" name="Left Brace 29">
            <a:extLst>
              <a:ext uri="{FF2B5EF4-FFF2-40B4-BE49-F238E27FC236}">
                <a16:creationId xmlns:a16="http://schemas.microsoft.com/office/drawing/2014/main" id="{555A3607-73E9-0706-BF42-F68CFCF41D53}"/>
              </a:ext>
            </a:extLst>
          </p:cNvPr>
          <p:cNvSpPr/>
          <p:nvPr/>
        </p:nvSpPr>
        <p:spPr>
          <a:xfrm rot="14796198">
            <a:off x="4459632" y="2427200"/>
            <a:ext cx="459271" cy="2412927"/>
          </a:xfrm>
          <a:prstGeom prst="leftBrace">
            <a:avLst/>
          </a:prstGeom>
          <a:ln w="25400">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31" name="TextBox 30">
            <a:extLst>
              <a:ext uri="{FF2B5EF4-FFF2-40B4-BE49-F238E27FC236}">
                <a16:creationId xmlns:a16="http://schemas.microsoft.com/office/drawing/2014/main" id="{989AD0A3-FCBE-3A37-6764-D1EE56388681}"/>
              </a:ext>
            </a:extLst>
          </p:cNvPr>
          <p:cNvSpPr txBox="1"/>
          <p:nvPr/>
        </p:nvSpPr>
        <p:spPr>
          <a:xfrm>
            <a:off x="4135371" y="3889739"/>
            <a:ext cx="2732789" cy="830997"/>
          </a:xfrm>
          <a:prstGeom prst="rect">
            <a:avLst/>
          </a:prstGeom>
          <a:noFill/>
        </p:spPr>
        <p:txBody>
          <a:bodyPr wrap="square" rtlCol="0">
            <a:spAutoFit/>
          </a:bodyPr>
          <a:lstStyle/>
          <a:p>
            <a:pPr algn="ctr"/>
            <a:r>
              <a:rPr lang="en-CA" sz="1600" dirty="0"/>
              <a:t>Lag effect – don’t start to see gains until a certain threshold of area treated</a:t>
            </a:r>
          </a:p>
        </p:txBody>
      </p:sp>
    </p:spTree>
    <p:extLst>
      <p:ext uri="{BB962C8B-B14F-4D97-AF65-F5344CB8AC3E}">
        <p14:creationId xmlns:p14="http://schemas.microsoft.com/office/powerpoint/2010/main" val="1685994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A66741-52EF-3942-34ED-7B1DAE6DB786}"/>
              </a:ext>
            </a:extLst>
          </p:cNvPr>
          <p:cNvSpPr>
            <a:spLocks noGrp="1"/>
          </p:cNvSpPr>
          <p:nvPr>
            <p:ph type="title"/>
          </p:nvPr>
        </p:nvSpPr>
        <p:spPr>
          <a:xfrm>
            <a:off x="640080" y="325369"/>
            <a:ext cx="4368602" cy="1956841"/>
          </a:xfrm>
        </p:spPr>
        <p:txBody>
          <a:bodyPr anchor="b">
            <a:normAutofit/>
          </a:bodyPr>
          <a:lstStyle/>
          <a:p>
            <a:r>
              <a:rPr lang="en-CA" sz="3400"/>
              <a:t>Need Significant Pace And Scale But Don’t Need To Treat Everywhere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1932F9-2293-741C-1AFD-3D8423FE264F}"/>
              </a:ext>
            </a:extLst>
          </p:cNvPr>
          <p:cNvSpPr>
            <a:spLocks noGrp="1"/>
          </p:cNvSpPr>
          <p:nvPr>
            <p:ph idx="1"/>
          </p:nvPr>
        </p:nvSpPr>
        <p:spPr>
          <a:xfrm>
            <a:off x="640080" y="2872899"/>
            <a:ext cx="4243589" cy="3320668"/>
          </a:xfrm>
        </p:spPr>
        <p:txBody>
          <a:bodyPr>
            <a:normAutofit/>
          </a:bodyPr>
          <a:lstStyle/>
          <a:p>
            <a:r>
              <a:rPr lang="en-CA" sz="1900"/>
              <a:t>Fire flow pathways</a:t>
            </a:r>
          </a:p>
          <a:p>
            <a:r>
              <a:rPr lang="en-CA" sz="1900"/>
              <a:t>Fuel treatments – not just harvesting</a:t>
            </a:r>
          </a:p>
          <a:p>
            <a:r>
              <a:rPr lang="en-CA" sz="1900"/>
              <a:t>Critical threshold of treatment: 35-50%</a:t>
            </a:r>
          </a:p>
          <a:p>
            <a:r>
              <a:rPr lang="en-CA" sz="1900"/>
              <a:t>Priorities are communities, water and critical infrastructure</a:t>
            </a:r>
          </a:p>
          <a:p>
            <a:r>
              <a:rPr lang="en-CA" sz="1900"/>
              <a:t>Need to be intentional in what we do and where – reduce the area burned at high severity is the goal and we should be focused on targets </a:t>
            </a:r>
          </a:p>
        </p:txBody>
      </p:sp>
      <p:pic>
        <p:nvPicPr>
          <p:cNvPr id="5" name="Picture 4">
            <a:extLst>
              <a:ext uri="{FF2B5EF4-FFF2-40B4-BE49-F238E27FC236}">
                <a16:creationId xmlns:a16="http://schemas.microsoft.com/office/drawing/2014/main" id="{DF31F342-5A2C-6317-8828-5048C08A4EAB}"/>
              </a:ext>
            </a:extLst>
          </p:cNvPr>
          <p:cNvPicPr>
            <a:picLocks noChangeAspect="1"/>
          </p:cNvPicPr>
          <p:nvPr/>
        </p:nvPicPr>
        <p:blipFill>
          <a:blip r:embed="rId2">
            <a:extLst>
              <a:ext uri="{28A0092B-C50C-407E-A947-70E740481C1C}">
                <a14:useLocalDpi xmlns:a14="http://schemas.microsoft.com/office/drawing/2010/main" val="0"/>
              </a:ext>
            </a:extLst>
          </a:blip>
          <a:srcRect l="21675" r="840"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27185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9D16C08F-4175-5604-22D9-1F182704B1C5}"/>
              </a:ext>
            </a:extLst>
          </p:cNvPr>
          <p:cNvSpPr/>
          <p:nvPr/>
        </p:nvSpPr>
        <p:spPr>
          <a:xfrm>
            <a:off x="7152499" y="985090"/>
            <a:ext cx="2007685" cy="15346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Oval 2">
            <a:extLst>
              <a:ext uri="{FF2B5EF4-FFF2-40B4-BE49-F238E27FC236}">
                <a16:creationId xmlns:a16="http://schemas.microsoft.com/office/drawing/2014/main" id="{D209CC64-1185-3872-EB90-FE25B109E643}"/>
              </a:ext>
            </a:extLst>
          </p:cNvPr>
          <p:cNvSpPr/>
          <p:nvPr/>
        </p:nvSpPr>
        <p:spPr>
          <a:xfrm>
            <a:off x="5431044" y="2409388"/>
            <a:ext cx="2504558" cy="1918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Oval 3">
            <a:extLst>
              <a:ext uri="{FF2B5EF4-FFF2-40B4-BE49-F238E27FC236}">
                <a16:creationId xmlns:a16="http://schemas.microsoft.com/office/drawing/2014/main" id="{254EAE09-5E3D-3BD6-3073-70132C7468CA}"/>
              </a:ext>
            </a:extLst>
          </p:cNvPr>
          <p:cNvSpPr/>
          <p:nvPr/>
        </p:nvSpPr>
        <p:spPr>
          <a:xfrm>
            <a:off x="4640065" y="4469172"/>
            <a:ext cx="1313931" cy="11142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a:extLst>
              <a:ext uri="{FF2B5EF4-FFF2-40B4-BE49-F238E27FC236}">
                <a16:creationId xmlns:a16="http://schemas.microsoft.com/office/drawing/2014/main" id="{D98BF97D-A7DF-E471-8B62-4A6EECAFD5CA}"/>
              </a:ext>
            </a:extLst>
          </p:cNvPr>
          <p:cNvSpPr/>
          <p:nvPr/>
        </p:nvSpPr>
        <p:spPr>
          <a:xfrm>
            <a:off x="8377082" y="2877150"/>
            <a:ext cx="783102" cy="7095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a:extLst>
              <a:ext uri="{FF2B5EF4-FFF2-40B4-BE49-F238E27FC236}">
                <a16:creationId xmlns:a16="http://schemas.microsoft.com/office/drawing/2014/main" id="{19863657-8E33-71DA-0099-F2D16A8242BD}"/>
              </a:ext>
            </a:extLst>
          </p:cNvPr>
          <p:cNvSpPr/>
          <p:nvPr/>
        </p:nvSpPr>
        <p:spPr>
          <a:xfrm>
            <a:off x="8455786" y="3909902"/>
            <a:ext cx="2302139" cy="15504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5329CD24-8A17-4C1A-13FB-C05123EED9B2}"/>
              </a:ext>
            </a:extLst>
          </p:cNvPr>
          <p:cNvSpPr/>
          <p:nvPr/>
        </p:nvSpPr>
        <p:spPr>
          <a:xfrm>
            <a:off x="9919291" y="1226852"/>
            <a:ext cx="1597740" cy="165029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7054DDF9-79E6-8EAE-669D-356DFC172A7F}"/>
              </a:ext>
            </a:extLst>
          </p:cNvPr>
          <p:cNvSpPr/>
          <p:nvPr/>
        </p:nvSpPr>
        <p:spPr>
          <a:xfrm>
            <a:off x="4976632" y="643467"/>
            <a:ext cx="1597740" cy="15346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F443EB26-279B-78C2-D148-503F1BB7828B}"/>
              </a:ext>
            </a:extLst>
          </p:cNvPr>
          <p:cNvSpPr txBox="1"/>
          <p:nvPr/>
        </p:nvSpPr>
        <p:spPr>
          <a:xfrm>
            <a:off x="674968" y="1676924"/>
            <a:ext cx="3386970" cy="4005876"/>
          </a:xfrm>
          <a:prstGeom prst="rect">
            <a:avLst/>
          </a:prstGeom>
          <a:noFill/>
        </p:spPr>
        <p:txBody>
          <a:bodyPr wrap="square" rtlCol="0">
            <a:spAutoFit/>
          </a:bodyPr>
          <a:lstStyle/>
          <a:p>
            <a:pPr defTabSz="715152">
              <a:spcAft>
                <a:spcPts val="594"/>
              </a:spcAft>
            </a:pPr>
            <a:r>
              <a:rPr lang="en-CA" sz="2376" b="1" kern="1200">
                <a:solidFill>
                  <a:srgbClr val="005C82"/>
                </a:solidFill>
                <a:effectLst>
                  <a:outerShdw blurRad="38100" dist="38100" dir="2700000" algn="tl">
                    <a:srgbClr val="000000">
                      <a:alpha val="43137"/>
                    </a:srgbClr>
                  </a:outerShdw>
                </a:effectLst>
                <a:latin typeface="+mn-lt"/>
                <a:ea typeface="+mn-ea"/>
                <a:cs typeface="+mn-cs"/>
              </a:rPr>
              <a:t>The more fences there are, the slower fire spreads. The advantages of slowing fire spread:</a:t>
            </a:r>
          </a:p>
          <a:p>
            <a:pPr marL="223486" indent="-223486" defTabSz="715152">
              <a:spcAft>
                <a:spcPts val="594"/>
              </a:spcAft>
              <a:buFont typeface="Arial" panose="020B0604020202020204" pitchFamily="34" charset="0"/>
              <a:buChar char="•"/>
            </a:pPr>
            <a:r>
              <a:rPr lang="en-CA" sz="2376" b="1" kern="1200">
                <a:solidFill>
                  <a:srgbClr val="005C82"/>
                </a:solidFill>
                <a:effectLst>
                  <a:outerShdw blurRad="38100" dist="38100" dir="2700000" algn="tl">
                    <a:srgbClr val="000000">
                      <a:alpha val="43137"/>
                    </a:srgbClr>
                  </a:outerShdw>
                </a:effectLst>
                <a:latin typeface="+mn-lt"/>
                <a:ea typeface="+mn-ea"/>
                <a:cs typeface="+mn-cs"/>
              </a:rPr>
              <a:t>Time for suppression resources to get there,</a:t>
            </a:r>
          </a:p>
          <a:p>
            <a:pPr marL="223486" indent="-223486" defTabSz="715152">
              <a:spcAft>
                <a:spcPts val="594"/>
              </a:spcAft>
              <a:buFont typeface="Arial" panose="020B0604020202020204" pitchFamily="34" charset="0"/>
              <a:buChar char="•"/>
            </a:pPr>
            <a:r>
              <a:rPr lang="en-CA" sz="2376" b="1" kern="1200">
                <a:solidFill>
                  <a:srgbClr val="005C82"/>
                </a:solidFill>
                <a:effectLst>
                  <a:outerShdw blurRad="38100" dist="38100" dir="2700000" algn="tl">
                    <a:srgbClr val="000000">
                      <a:alpha val="43137"/>
                    </a:srgbClr>
                  </a:outerShdw>
                </a:effectLst>
                <a:latin typeface="+mn-lt"/>
                <a:ea typeface="+mn-ea"/>
                <a:cs typeface="+mn-cs"/>
              </a:rPr>
              <a:t>Time for weather to change,</a:t>
            </a:r>
          </a:p>
          <a:p>
            <a:pPr marL="223486" indent="-223486" defTabSz="715152">
              <a:spcAft>
                <a:spcPts val="594"/>
              </a:spcAft>
              <a:buFont typeface="Arial" panose="020B0604020202020204" pitchFamily="34" charset="0"/>
              <a:buChar char="•"/>
            </a:pPr>
            <a:r>
              <a:rPr lang="en-CA" sz="2376" b="1" kern="1200">
                <a:solidFill>
                  <a:srgbClr val="005C82"/>
                </a:solidFill>
                <a:effectLst>
                  <a:outerShdw blurRad="38100" dist="38100" dir="2700000" algn="tl">
                    <a:srgbClr val="000000">
                      <a:alpha val="43137"/>
                    </a:srgbClr>
                  </a:outerShdw>
                </a:effectLst>
                <a:latin typeface="+mn-lt"/>
                <a:ea typeface="+mn-ea"/>
                <a:cs typeface="+mn-cs"/>
              </a:rPr>
              <a:t>Average fire size starts to decrease.</a:t>
            </a:r>
            <a:endParaRPr lang="en-CA" sz="2400" b="1" kern="1200">
              <a:solidFill>
                <a:schemeClr val="accent3">
                  <a:lumMod val="75000"/>
                </a:schemeClr>
              </a:solidFill>
              <a:effectLst>
                <a:outerShdw blurRad="38100" dist="38100" dir="2700000" algn="tl">
                  <a:srgbClr val="000000">
                    <a:alpha val="43137"/>
                  </a:srgbClr>
                </a:outerShdw>
              </a:effectLst>
              <a:latin typeface="+mn-lt"/>
              <a:ea typeface="+mn-ea"/>
              <a:cs typeface="+mn-cs"/>
            </a:endParaRPr>
          </a:p>
        </p:txBody>
      </p:sp>
      <p:sp>
        <p:nvSpPr>
          <p:cNvPr id="11" name="Oval 10">
            <a:extLst>
              <a:ext uri="{FF2B5EF4-FFF2-40B4-BE49-F238E27FC236}">
                <a16:creationId xmlns:a16="http://schemas.microsoft.com/office/drawing/2014/main" id="{EC3D1966-5E08-20B2-FF41-D577A2ADB7F3}"/>
              </a:ext>
            </a:extLst>
          </p:cNvPr>
          <p:cNvSpPr/>
          <p:nvPr/>
        </p:nvSpPr>
        <p:spPr>
          <a:xfrm>
            <a:off x="7152500" y="5151068"/>
            <a:ext cx="783102" cy="10634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95555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69E3DD-7D42-3372-B70C-F34CD2A87D1B}"/>
              </a:ext>
            </a:extLst>
          </p:cNvPr>
          <p:cNvSpPr>
            <a:spLocks noGrp="1"/>
          </p:cNvSpPr>
          <p:nvPr>
            <p:ph type="title"/>
          </p:nvPr>
        </p:nvSpPr>
        <p:spPr>
          <a:xfrm>
            <a:off x="635000" y="640823"/>
            <a:ext cx="3418659" cy="5583148"/>
          </a:xfrm>
        </p:spPr>
        <p:txBody>
          <a:bodyPr anchor="ctr">
            <a:normAutofit/>
          </a:bodyPr>
          <a:lstStyle/>
          <a:p>
            <a:r>
              <a:rPr lang="en-CA" sz="5400"/>
              <a:t>Natural fences: Recent wildfires</a:t>
            </a:r>
          </a:p>
        </p:txBody>
      </p:sp>
      <p:sp>
        <p:nvSpPr>
          <p:cNvPr id="2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the land&#10;&#10;Description automatically generated">
            <a:extLst>
              <a:ext uri="{FF2B5EF4-FFF2-40B4-BE49-F238E27FC236}">
                <a16:creationId xmlns:a16="http://schemas.microsoft.com/office/drawing/2014/main" id="{07AF50CC-47DC-757A-9102-4389DC2BF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018" y="1665724"/>
            <a:ext cx="3886266" cy="3486337"/>
          </a:xfrm>
          <a:prstGeom prst="rect">
            <a:avLst/>
          </a:prstGeom>
        </p:spPr>
      </p:pic>
      <p:sp>
        <p:nvSpPr>
          <p:cNvPr id="6" name="TextBox 5">
            <a:extLst>
              <a:ext uri="{FF2B5EF4-FFF2-40B4-BE49-F238E27FC236}">
                <a16:creationId xmlns:a16="http://schemas.microsoft.com/office/drawing/2014/main" id="{B6225D5D-912B-1F4C-3368-22B101E65610}"/>
              </a:ext>
            </a:extLst>
          </p:cNvPr>
          <p:cNvSpPr txBox="1"/>
          <p:nvPr/>
        </p:nvSpPr>
        <p:spPr>
          <a:xfrm>
            <a:off x="9319884" y="1778652"/>
            <a:ext cx="2159883" cy="1047783"/>
          </a:xfrm>
          <a:prstGeom prst="rect">
            <a:avLst/>
          </a:prstGeom>
          <a:noFill/>
        </p:spPr>
        <p:txBody>
          <a:bodyPr wrap="square" rtlCol="0">
            <a:spAutoFit/>
          </a:bodyPr>
          <a:lstStyle/>
          <a:p>
            <a:pPr defTabSz="596646">
              <a:spcAft>
                <a:spcPts val="522"/>
              </a:spcAft>
            </a:pPr>
            <a:r>
              <a:rPr lang="en-CA" sz="1566" kern="1200">
                <a:solidFill>
                  <a:srgbClr val="FFC000"/>
                </a:solidFill>
                <a:latin typeface="+mn-lt"/>
                <a:ea typeface="+mn-ea"/>
                <a:cs typeface="+mn-cs"/>
              </a:rPr>
              <a:t>These recent fires in the area of the Donnie Creek Fire impeded it’s forward progress.</a:t>
            </a:r>
            <a:endParaRPr lang="en-CA">
              <a:solidFill>
                <a:srgbClr val="FFC000"/>
              </a:solidFill>
            </a:endParaRPr>
          </a:p>
        </p:txBody>
      </p:sp>
      <p:cxnSp>
        <p:nvCxnSpPr>
          <p:cNvPr id="8" name="Straight Arrow Connector 7">
            <a:extLst>
              <a:ext uri="{FF2B5EF4-FFF2-40B4-BE49-F238E27FC236}">
                <a16:creationId xmlns:a16="http://schemas.microsoft.com/office/drawing/2014/main" id="{54C18D5A-763D-BF16-B1AA-2D89C5AC37E0}"/>
              </a:ext>
            </a:extLst>
          </p:cNvPr>
          <p:cNvCxnSpPr>
            <a:stCxn id="6" idx="1"/>
          </p:cNvCxnSpPr>
          <p:nvPr/>
        </p:nvCxnSpPr>
        <p:spPr>
          <a:xfrm flipH="1">
            <a:off x="6765512" y="2302544"/>
            <a:ext cx="2554372" cy="121970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7E5B092-745E-70A8-2D9B-5686D4366DD7}"/>
              </a:ext>
            </a:extLst>
          </p:cNvPr>
          <p:cNvCxnSpPr>
            <a:cxnSpLocks/>
            <a:stCxn id="6" idx="1"/>
          </p:cNvCxnSpPr>
          <p:nvPr/>
        </p:nvCxnSpPr>
        <p:spPr>
          <a:xfrm flipH="1">
            <a:off x="5893712" y="2302544"/>
            <a:ext cx="3426171" cy="131204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890D085-89C3-18D5-F86D-5EFF2162407D}"/>
              </a:ext>
            </a:extLst>
          </p:cNvPr>
          <p:cNvSpPr txBox="1"/>
          <p:nvPr/>
        </p:nvSpPr>
        <p:spPr>
          <a:xfrm>
            <a:off x="9388647" y="3007176"/>
            <a:ext cx="2159883" cy="574260"/>
          </a:xfrm>
          <a:prstGeom prst="rect">
            <a:avLst/>
          </a:prstGeom>
          <a:noFill/>
        </p:spPr>
        <p:txBody>
          <a:bodyPr wrap="square" rtlCol="0">
            <a:spAutoFit/>
          </a:bodyPr>
          <a:lstStyle/>
          <a:p>
            <a:pPr defTabSz="596646">
              <a:spcAft>
                <a:spcPts val="522"/>
              </a:spcAft>
            </a:pPr>
            <a:r>
              <a:rPr lang="en-CA" sz="1566" kern="1200">
                <a:solidFill>
                  <a:srgbClr val="FFC000"/>
                </a:solidFill>
                <a:latin typeface="+mn-lt"/>
                <a:ea typeface="+mn-ea"/>
                <a:cs typeface="+mn-cs"/>
              </a:rPr>
              <a:t>This older burn scar did not affect fire spread.</a:t>
            </a:r>
            <a:endParaRPr lang="en-CA">
              <a:solidFill>
                <a:srgbClr val="FFC000"/>
              </a:solidFill>
            </a:endParaRPr>
          </a:p>
        </p:txBody>
      </p:sp>
      <p:cxnSp>
        <p:nvCxnSpPr>
          <p:cNvPr id="14" name="Straight Arrow Connector 13">
            <a:extLst>
              <a:ext uri="{FF2B5EF4-FFF2-40B4-BE49-F238E27FC236}">
                <a16:creationId xmlns:a16="http://schemas.microsoft.com/office/drawing/2014/main" id="{6330A4B1-ED94-F738-8CD0-69EA12D9D196}"/>
              </a:ext>
            </a:extLst>
          </p:cNvPr>
          <p:cNvCxnSpPr>
            <a:cxnSpLocks/>
          </p:cNvCxnSpPr>
          <p:nvPr/>
        </p:nvCxnSpPr>
        <p:spPr>
          <a:xfrm flipH="1">
            <a:off x="6015764" y="3198355"/>
            <a:ext cx="3465403" cy="166780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EF6C565-6BEE-16F0-D6CB-B21E8CAD9931}"/>
              </a:ext>
            </a:extLst>
          </p:cNvPr>
          <p:cNvCxnSpPr>
            <a:cxnSpLocks/>
            <a:stCxn id="6" idx="1"/>
          </p:cNvCxnSpPr>
          <p:nvPr/>
        </p:nvCxnSpPr>
        <p:spPr>
          <a:xfrm flipH="1">
            <a:off x="5893712" y="2302544"/>
            <a:ext cx="3426171" cy="7720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50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4184EC-D52A-0EF2-65ED-65E7437A70A4}"/>
              </a:ext>
            </a:extLst>
          </p:cNvPr>
          <p:cNvSpPr>
            <a:spLocks noGrp="1"/>
          </p:cNvSpPr>
          <p:nvPr>
            <p:ph type="title"/>
          </p:nvPr>
        </p:nvSpPr>
        <p:spPr>
          <a:xfrm>
            <a:off x="838200" y="1864741"/>
            <a:ext cx="10515600" cy="1325563"/>
          </a:xfrm>
        </p:spPr>
        <p:txBody>
          <a:bodyPr/>
          <a:lstStyle/>
          <a:p>
            <a:pPr algn="ctr"/>
            <a:r>
              <a:rPr lang="en-CA" dirty="0"/>
              <a:t>Future Fire</a:t>
            </a:r>
          </a:p>
        </p:txBody>
      </p:sp>
    </p:spTree>
    <p:extLst>
      <p:ext uri="{BB962C8B-B14F-4D97-AF65-F5344CB8AC3E}">
        <p14:creationId xmlns:p14="http://schemas.microsoft.com/office/powerpoint/2010/main" val="2712517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orest of trees with green grass&#10;&#10;Description automatically generated">
            <a:extLst>
              <a:ext uri="{FF2B5EF4-FFF2-40B4-BE49-F238E27FC236}">
                <a16:creationId xmlns:a16="http://schemas.microsoft.com/office/drawing/2014/main" id="{3B747D0F-732D-769C-04D8-BD13BA4AF20F}"/>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69E3DD-7D42-3372-B70C-F34CD2A87D1B}"/>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Natural fences: Hardwood forests</a:t>
            </a:r>
          </a:p>
        </p:txBody>
      </p:sp>
      <p:sp>
        <p:nvSpPr>
          <p:cNvPr id="7" name="TextBox 6">
            <a:extLst>
              <a:ext uri="{FF2B5EF4-FFF2-40B4-BE49-F238E27FC236}">
                <a16:creationId xmlns:a16="http://schemas.microsoft.com/office/drawing/2014/main" id="{B1975224-583F-3994-6772-4919D4148C97}"/>
              </a:ext>
            </a:extLst>
          </p:cNvPr>
          <p:cNvSpPr txBox="1"/>
          <p:nvPr/>
        </p:nvSpPr>
        <p:spPr>
          <a:xfrm>
            <a:off x="83820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Closed canopied hardwood forests (especially aspen), exhibit lower temperature, higher humidity, lower midflame windspeed, and higher dead and live fuel moisture. All of these features affect flammability.</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However, young and old aspen and aspen in the spring and fall exhibit higher flammability.</a:t>
            </a:r>
          </a:p>
        </p:txBody>
      </p:sp>
    </p:spTree>
    <p:extLst>
      <p:ext uri="{BB962C8B-B14F-4D97-AF65-F5344CB8AC3E}">
        <p14:creationId xmlns:p14="http://schemas.microsoft.com/office/powerpoint/2010/main" val="3778674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orest fire with smoke&#10;&#10;Description automatically generated">
            <a:extLst>
              <a:ext uri="{FF2B5EF4-FFF2-40B4-BE49-F238E27FC236}">
                <a16:creationId xmlns:a16="http://schemas.microsoft.com/office/drawing/2014/main" id="{8D222D17-6CA7-D255-7E4C-1C47B52A339A}"/>
              </a:ext>
            </a:extLst>
          </p:cNvPr>
          <p:cNvPicPr>
            <a:picLocks noChangeAspect="1"/>
          </p:cNvPicPr>
          <p:nvPr/>
        </p:nvPicPr>
        <p:blipFill rotWithShape="1">
          <a:blip r:embed="rId2">
            <a:extLst>
              <a:ext uri="{28A0092B-C50C-407E-A947-70E740481C1C}">
                <a14:useLocalDpi xmlns:a14="http://schemas.microsoft.com/office/drawing/2010/main" val="0"/>
              </a:ext>
            </a:extLst>
          </a:blip>
          <a:srcRect t="16576" r="-2" b="1231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0" name="Picture 9" descr="A forest with trees on a hillside&#10;&#10;Description automatically generated">
            <a:extLst>
              <a:ext uri="{FF2B5EF4-FFF2-40B4-BE49-F238E27FC236}">
                <a16:creationId xmlns:a16="http://schemas.microsoft.com/office/drawing/2014/main" id="{7A23B3DB-E504-FD36-5514-2A745A68F31C}"/>
              </a:ext>
            </a:extLst>
          </p:cNvPr>
          <p:cNvPicPr>
            <a:picLocks noChangeAspect="1"/>
          </p:cNvPicPr>
          <p:nvPr/>
        </p:nvPicPr>
        <p:blipFill rotWithShape="1">
          <a:blip r:embed="rId3">
            <a:extLst>
              <a:ext uri="{28A0092B-C50C-407E-A947-70E740481C1C}">
                <a14:useLocalDpi xmlns:a14="http://schemas.microsoft.com/office/drawing/2010/main" val="0"/>
              </a:ext>
            </a:extLst>
          </a:blip>
          <a:srcRect t="10103" r="-2" b="19874"/>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6869E3DD-7D42-3372-B70C-F34CD2A87D1B}"/>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kern="1200" dirty="0">
                <a:solidFill>
                  <a:srgbClr val="FFC000"/>
                </a:solidFill>
                <a:latin typeface="+mj-lt"/>
                <a:ea typeface="+mj-ea"/>
                <a:cs typeface="+mj-cs"/>
              </a:rPr>
              <a:t>Man-made fences: fuels management</a:t>
            </a:r>
          </a:p>
        </p:txBody>
      </p:sp>
      <p:sp>
        <p:nvSpPr>
          <p:cNvPr id="11" name="TextBox 10">
            <a:extLst>
              <a:ext uri="{FF2B5EF4-FFF2-40B4-BE49-F238E27FC236}">
                <a16:creationId xmlns:a16="http://schemas.microsoft.com/office/drawing/2014/main" id="{A246F833-6FC1-91B1-808D-C01E13411A55}"/>
              </a:ext>
            </a:extLst>
          </p:cNvPr>
          <p:cNvSpPr txBox="1"/>
          <p:nvPr/>
        </p:nvSpPr>
        <p:spPr>
          <a:xfrm>
            <a:off x="448056" y="2512611"/>
            <a:ext cx="4832803" cy="366435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solidFill>
                  <a:srgbClr val="FFC000"/>
                </a:solidFill>
              </a:rPr>
              <a:t>Timber harvest, whether clearcut or partial cut, followed by prescribed fire, will initially stop fire spread, then it will function to slow fire spread, and then eventually, it will no longer do either.</a:t>
            </a:r>
          </a:p>
          <a:p>
            <a:pPr indent="-228600">
              <a:lnSpc>
                <a:spcPct val="90000"/>
              </a:lnSpc>
              <a:spcAft>
                <a:spcPts val="600"/>
              </a:spcAft>
              <a:buFont typeface="Arial" panose="020B0604020202020204" pitchFamily="34" charset="0"/>
              <a:buChar char="•"/>
            </a:pPr>
            <a:endParaRPr lang="en-US" sz="2000" dirty="0">
              <a:solidFill>
                <a:srgbClr val="FFC000"/>
              </a:solidFill>
            </a:endParaRPr>
          </a:p>
          <a:p>
            <a:pPr indent="-228600">
              <a:lnSpc>
                <a:spcPct val="90000"/>
              </a:lnSpc>
              <a:spcAft>
                <a:spcPts val="600"/>
              </a:spcAft>
              <a:buFont typeface="Arial" panose="020B0604020202020204" pitchFamily="34" charset="0"/>
              <a:buChar char="•"/>
            </a:pPr>
            <a:r>
              <a:rPr lang="en-US" sz="2000" dirty="0">
                <a:solidFill>
                  <a:srgbClr val="FFC000"/>
                </a:solidFill>
              </a:rPr>
              <a:t>The period of effectiveness is highly variable and depends on how well the burn met it’s objectives and the ecosystem and climate (i.e., how quickly fuels re-accumulate).</a:t>
            </a:r>
          </a:p>
        </p:txBody>
      </p:sp>
    </p:spTree>
    <p:extLst>
      <p:ext uri="{BB962C8B-B14F-4D97-AF65-F5344CB8AC3E}">
        <p14:creationId xmlns:p14="http://schemas.microsoft.com/office/powerpoint/2010/main" val="4201287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28B85F-A4A6-C5A1-AE05-03192C73287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400"/>
              <a:t>Man made fences: landscape-scale cultural and prescribed fire</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8212F55-1884-C1A3-D5FD-195C6360D3D4}"/>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Landscape-scale prescribed fire is an important tactic and can be used in areas where an initial fuel removal treatment such as mechanical thinning is not feasible.</a:t>
            </a:r>
          </a:p>
          <a:p>
            <a:pPr indent="-228600">
              <a:lnSpc>
                <a:spcPct val="90000"/>
              </a:lnSpc>
              <a:spcAft>
                <a:spcPts val="600"/>
              </a:spcAft>
              <a:buFont typeface="Arial" panose="020B0604020202020204" pitchFamily="34" charset="0"/>
              <a:buChar char="•"/>
            </a:pPr>
            <a:r>
              <a:rPr lang="en-US" sz="2000"/>
              <a:t>Appropriate where the treatment matches the fire ecology of the ecosystem.</a:t>
            </a:r>
          </a:p>
          <a:p>
            <a:pPr indent="-228600">
              <a:lnSpc>
                <a:spcPct val="90000"/>
              </a:lnSpc>
              <a:spcAft>
                <a:spcPts val="600"/>
              </a:spcAft>
              <a:buFont typeface="Arial" panose="020B0604020202020204" pitchFamily="34" charset="0"/>
              <a:buChar char="•"/>
            </a:pPr>
            <a:r>
              <a:rPr lang="en-US" sz="2000"/>
              <a:t>Can be used effectively to treat large areas but maintenance is critical.</a:t>
            </a:r>
          </a:p>
        </p:txBody>
      </p:sp>
      <p:pic>
        <p:nvPicPr>
          <p:cNvPr id="8" name="Content Placeholder 7" descr="A person standing in a field of grass with smoke&#10;&#10;Description automatically generated">
            <a:extLst>
              <a:ext uri="{FF2B5EF4-FFF2-40B4-BE49-F238E27FC236}">
                <a16:creationId xmlns:a16="http://schemas.microsoft.com/office/drawing/2014/main" id="{6F682A84-CF12-E32C-57EF-A349808B19A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316" r="1445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02379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ndscape of a valley with trees and mountains&#10;&#10;Description automatically generated">
            <a:extLst>
              <a:ext uri="{FF2B5EF4-FFF2-40B4-BE49-F238E27FC236}">
                <a16:creationId xmlns:a16="http://schemas.microsoft.com/office/drawing/2014/main" id="{70503A22-F45F-A6FC-7FB3-0CCA7484A7E3}"/>
              </a:ext>
            </a:extLst>
          </p:cNvPr>
          <p:cNvPicPr>
            <a:picLocks noChangeAspect="1"/>
          </p:cNvPicPr>
          <p:nvPr/>
        </p:nvPicPr>
        <p:blipFill>
          <a:blip r:embed="rId3">
            <a:alphaModFix amt="75000"/>
          </a:blip>
          <a:stretch>
            <a:fillRect/>
          </a:stretch>
        </p:blipFill>
        <p:spPr>
          <a:xfrm>
            <a:off x="226521" y="304062"/>
            <a:ext cx="11616571" cy="6276145"/>
          </a:xfrm>
          <a:prstGeom prst="rect">
            <a:avLst/>
          </a:prstGeom>
        </p:spPr>
      </p:pic>
      <p:sp>
        <p:nvSpPr>
          <p:cNvPr id="2" name="Title 1">
            <a:extLst>
              <a:ext uri="{FF2B5EF4-FFF2-40B4-BE49-F238E27FC236}">
                <a16:creationId xmlns:a16="http://schemas.microsoft.com/office/drawing/2014/main" id="{B455B713-C53D-E3CB-D79F-1F73CC69EFB5}"/>
              </a:ext>
            </a:extLst>
          </p:cNvPr>
          <p:cNvSpPr>
            <a:spLocks noGrp="1"/>
          </p:cNvSpPr>
          <p:nvPr>
            <p:ph type="title"/>
          </p:nvPr>
        </p:nvSpPr>
        <p:spPr>
          <a:xfrm>
            <a:off x="838199" y="277793"/>
            <a:ext cx="10481441" cy="3053908"/>
          </a:xfrm>
        </p:spPr>
        <p:txBody>
          <a:bodyPr anchor="b">
            <a:normAutofit/>
          </a:bodyPr>
          <a:lstStyle/>
          <a:p>
            <a:r>
              <a:rPr lang="en-CA" sz="4000" b="1">
                <a:solidFill>
                  <a:srgbClr val="FFC000"/>
                </a:solidFill>
                <a:effectLst>
                  <a:outerShdw blurRad="38100" dist="38100" dir="2700000" algn="tl">
                    <a:srgbClr val="000000">
                      <a:alpha val="43137"/>
                    </a:srgbClr>
                  </a:outerShdw>
                </a:effectLst>
                <a:latin typeface="Calibri"/>
                <a:ea typeface="Calibri"/>
                <a:cs typeface="Calibri"/>
              </a:rPr>
              <a:t>Manage for Dynamic Landscapes</a:t>
            </a:r>
          </a:p>
        </p:txBody>
      </p:sp>
      <p:sp>
        <p:nvSpPr>
          <p:cNvPr id="3" name="Content Placeholder 2">
            <a:extLst>
              <a:ext uri="{FF2B5EF4-FFF2-40B4-BE49-F238E27FC236}">
                <a16:creationId xmlns:a16="http://schemas.microsoft.com/office/drawing/2014/main" id="{5EDA9401-E20E-43E7-8D80-1EA52462BFEC}"/>
              </a:ext>
            </a:extLst>
          </p:cNvPr>
          <p:cNvSpPr>
            <a:spLocks noGrp="1"/>
          </p:cNvSpPr>
          <p:nvPr>
            <p:ph idx="1"/>
          </p:nvPr>
        </p:nvSpPr>
        <p:spPr>
          <a:xfrm>
            <a:off x="838199" y="3526300"/>
            <a:ext cx="10749088" cy="2915029"/>
          </a:xfrm>
        </p:spPr>
        <p:txBody>
          <a:bodyPr vert="horz" lIns="91440" tIns="45720" rIns="91440" bIns="45720" rtlCol="0" anchor="t">
            <a:noAutofit/>
          </a:bodyPr>
          <a:lstStyle/>
          <a:p>
            <a:r>
              <a:rPr lang="en-CA" dirty="0">
                <a:latin typeface="Calibri"/>
                <a:ea typeface="Calibri"/>
                <a:cs typeface="Calibri"/>
              </a:rPr>
              <a:t>Fire doesn’t recognize static reserves or ownership boundaries</a:t>
            </a:r>
          </a:p>
          <a:p>
            <a:r>
              <a:rPr lang="en-CA" dirty="0">
                <a:latin typeface="Calibri"/>
                <a:ea typeface="Calibri"/>
                <a:cs typeface="Calibri"/>
              </a:rPr>
              <a:t>Treat for the greatest benefit vs not where constrained</a:t>
            </a:r>
          </a:p>
          <a:p>
            <a:r>
              <a:rPr lang="en-CA" dirty="0">
                <a:latin typeface="Calibri"/>
                <a:ea typeface="Calibri"/>
                <a:cs typeface="Calibri"/>
              </a:rPr>
              <a:t>Take an “</a:t>
            </a:r>
            <a:r>
              <a:rPr lang="en-CA" i="1" dirty="0">
                <a:latin typeface="Calibri"/>
                <a:ea typeface="Calibri"/>
                <a:cs typeface="Calibri"/>
              </a:rPr>
              <a:t>all lands approach</a:t>
            </a:r>
            <a:r>
              <a:rPr lang="en-CA" dirty="0">
                <a:latin typeface="Calibri"/>
                <a:ea typeface="Calibri"/>
                <a:cs typeface="Calibri"/>
              </a:rPr>
              <a:t>” </a:t>
            </a:r>
          </a:p>
          <a:p>
            <a:pPr lvl="1" indent="-342900">
              <a:buFont typeface="Courier New" panose="020B0604020202020204" pitchFamily="34" charset="0"/>
              <a:buChar char="o"/>
            </a:pPr>
            <a:r>
              <a:rPr lang="en-CA" sz="2800" dirty="0">
                <a:latin typeface="Calibri"/>
                <a:ea typeface="Calibri"/>
                <a:cs typeface="Calibri"/>
              </a:rPr>
              <a:t>On public lands, treat static reserves</a:t>
            </a:r>
          </a:p>
          <a:p>
            <a:pPr lvl="1" indent="-342900">
              <a:buFont typeface="Courier New" panose="020B0604020202020204" pitchFamily="34" charset="0"/>
              <a:buChar char="o"/>
            </a:pPr>
            <a:r>
              <a:rPr lang="en-CA" sz="2800" dirty="0">
                <a:latin typeface="Calibri"/>
                <a:ea typeface="Calibri"/>
                <a:cs typeface="Calibri"/>
              </a:rPr>
              <a:t>Enable the treatment of uneconomical stands</a:t>
            </a:r>
          </a:p>
          <a:p>
            <a:pPr lvl="1" indent="-342900">
              <a:buFont typeface="Courier New" panose="020B0604020202020204" pitchFamily="34" charset="0"/>
              <a:buChar char="o"/>
            </a:pPr>
            <a:r>
              <a:rPr lang="en-CA" sz="2800" dirty="0">
                <a:latin typeface="Calibri"/>
                <a:ea typeface="Calibri"/>
                <a:cs typeface="Calibri"/>
              </a:rPr>
              <a:t>Incentivize the treatment of private lands</a:t>
            </a:r>
            <a:endParaRPr lang="en-CA" dirty="0">
              <a:latin typeface="Aptos"/>
              <a:ea typeface="Calibri"/>
              <a:cs typeface="Calibri"/>
            </a:endParaRPr>
          </a:p>
        </p:txBody>
      </p:sp>
    </p:spTree>
    <p:extLst>
      <p:ext uri="{BB962C8B-B14F-4D97-AF65-F5344CB8AC3E}">
        <p14:creationId xmlns:p14="http://schemas.microsoft.com/office/powerpoint/2010/main" val="4196722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forest&#10;&#10;Description automatically generated">
            <a:extLst>
              <a:ext uri="{FF2B5EF4-FFF2-40B4-BE49-F238E27FC236}">
                <a16:creationId xmlns:a16="http://schemas.microsoft.com/office/drawing/2014/main" id="{E4ACE57A-2944-BC68-9998-C23E7903DE9B}"/>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t="26703"/>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9B2DCB0A-A84D-AB2B-77C7-E929291FEC08}"/>
              </a:ext>
            </a:extLst>
          </p:cNvPr>
          <p:cNvSpPr>
            <a:spLocks noGrp="1"/>
          </p:cNvSpPr>
          <p:nvPr>
            <p:ph type="title"/>
          </p:nvPr>
        </p:nvSpPr>
        <p:spPr>
          <a:xfrm>
            <a:off x="838200" y="525195"/>
            <a:ext cx="10165218" cy="2806506"/>
          </a:xfrm>
        </p:spPr>
        <p:txBody>
          <a:bodyPr anchor="b">
            <a:normAutofit/>
          </a:bodyPr>
          <a:lstStyle/>
          <a:p>
            <a:r>
              <a:rPr lang="en-CA" sz="4000" b="1" dirty="0">
                <a:solidFill>
                  <a:srgbClr val="FFC000"/>
                </a:solidFill>
                <a:effectLst>
                  <a:outerShdw blurRad="38100" dist="38100" dir="2700000" algn="tl">
                    <a:srgbClr val="000000">
                      <a:alpha val="43137"/>
                    </a:srgbClr>
                  </a:outerShdw>
                </a:effectLst>
                <a:latin typeface="Calibri"/>
                <a:ea typeface="Calibri"/>
                <a:cs typeface="Calibri"/>
              </a:rPr>
              <a:t>Build and Maintain Local </a:t>
            </a:r>
            <a:r>
              <a:rPr lang="en-CA" sz="4000" b="1">
                <a:solidFill>
                  <a:srgbClr val="FFC000"/>
                </a:solidFill>
                <a:effectLst>
                  <a:outerShdw blurRad="38100" dist="38100" dir="2700000" algn="tl">
                    <a:srgbClr val="000000">
                      <a:alpha val="43137"/>
                    </a:srgbClr>
                  </a:outerShdw>
                </a:effectLst>
                <a:latin typeface="Calibri"/>
                <a:ea typeface="Calibri"/>
                <a:cs typeface="Calibri"/>
              </a:rPr>
              <a:t>Capacity via Guardian Programs</a:t>
            </a:r>
          </a:p>
        </p:txBody>
      </p:sp>
      <p:sp>
        <p:nvSpPr>
          <p:cNvPr id="3" name="Content Placeholder 2">
            <a:extLst>
              <a:ext uri="{FF2B5EF4-FFF2-40B4-BE49-F238E27FC236}">
                <a16:creationId xmlns:a16="http://schemas.microsoft.com/office/drawing/2014/main" id="{897DBABE-BA2C-A579-50C8-B059F876AA5E}"/>
              </a:ext>
            </a:extLst>
          </p:cNvPr>
          <p:cNvSpPr>
            <a:spLocks noGrp="1"/>
          </p:cNvSpPr>
          <p:nvPr>
            <p:ph idx="1"/>
          </p:nvPr>
        </p:nvSpPr>
        <p:spPr>
          <a:xfrm>
            <a:off x="838200" y="3526300"/>
            <a:ext cx="11247809" cy="3004094"/>
          </a:xfrm>
          <a:solidFill>
            <a:schemeClr val="accent1">
              <a:alpha val="60000"/>
            </a:schemeClr>
          </a:solidFill>
        </p:spPr>
        <p:txBody>
          <a:bodyPr vert="horz" lIns="91440" tIns="45720" rIns="91440" bIns="45720" rtlCol="0" anchor="t">
            <a:noAutofit/>
          </a:bodyPr>
          <a:lstStyle/>
          <a:p>
            <a:r>
              <a:rPr lang="en-CA" sz="2400" dirty="0">
                <a:latin typeface="Calibri" panose="020F0502020204030204" pitchFamily="34" charset="0"/>
                <a:ea typeface="Calibri" panose="020F0502020204030204" pitchFamily="34" charset="0"/>
                <a:cs typeface="Calibri" panose="020F0502020204030204" pitchFamily="34" charset="0"/>
              </a:rPr>
              <a:t>Invest in workforce to address wildfire threat at the appropriate pace and scale</a:t>
            </a:r>
          </a:p>
          <a:p>
            <a:r>
              <a:rPr lang="en-CA" sz="2400" dirty="0">
                <a:latin typeface="Calibri"/>
                <a:ea typeface="Calibri"/>
                <a:cs typeface="Calibri"/>
              </a:rPr>
              <a:t>Long-term stable funding for local-to-regional wildfire threat reduction will:</a:t>
            </a:r>
          </a:p>
          <a:p>
            <a:pPr marL="800100" lvl="1" indent="-342900">
              <a:buFont typeface="Courier New" panose="020B0604020202020204" pitchFamily="34" charset="0"/>
              <a:buChar char="o"/>
            </a:pPr>
            <a:r>
              <a:rPr lang="en-CA" dirty="0">
                <a:latin typeface="Calibri" panose="020F0502020204030204" pitchFamily="34" charset="0"/>
                <a:ea typeface="Calibri" panose="020F0502020204030204" pitchFamily="34" charset="0"/>
                <a:cs typeface="Calibri" panose="020F0502020204030204" pitchFamily="34" charset="0"/>
              </a:rPr>
              <a:t>enable development of highly-skilled, motivated workforce</a:t>
            </a:r>
          </a:p>
          <a:p>
            <a:pPr marL="800100" lvl="1" indent="-342900">
              <a:buFont typeface="Courier New" panose="020B0604020202020204" pitchFamily="34" charset="0"/>
              <a:buChar char="o"/>
            </a:pPr>
            <a:r>
              <a:rPr lang="en-CA" dirty="0">
                <a:latin typeface="Calibri" panose="020F0502020204030204" pitchFamily="34" charset="0"/>
                <a:ea typeface="Calibri" panose="020F0502020204030204" pitchFamily="34" charset="0"/>
                <a:cs typeface="Calibri" panose="020F0502020204030204" pitchFamily="34" charset="0"/>
              </a:rPr>
              <a:t>plan and carry out fuel treatments year-round</a:t>
            </a:r>
          </a:p>
          <a:p>
            <a:pPr marL="800100" lvl="1" indent="-342900">
              <a:buFont typeface="Courier New" panose="020B0604020202020204" pitchFamily="34" charset="0"/>
              <a:buChar char="o"/>
            </a:pPr>
            <a:r>
              <a:rPr lang="en-CA" dirty="0">
                <a:latin typeface="Calibri" panose="020F0502020204030204" pitchFamily="34" charset="0"/>
                <a:ea typeface="Calibri" panose="020F0502020204030204" pitchFamily="34" charset="0"/>
                <a:cs typeface="Calibri" panose="020F0502020204030204" pitchFamily="34" charset="0"/>
              </a:rPr>
              <a:t>contribute to emergency response and suppression during fire season </a:t>
            </a:r>
          </a:p>
          <a:p>
            <a:r>
              <a:rPr lang="en-CA" sz="2400" dirty="0">
                <a:latin typeface="Calibri" panose="020F0502020204030204" pitchFamily="34" charset="0"/>
                <a:ea typeface="Calibri" panose="020F0502020204030204" pitchFamily="34" charset="0"/>
                <a:cs typeface="Calibri" panose="020F0502020204030204" pitchFamily="34" charset="0"/>
              </a:rPr>
              <a:t>Investment dividends include increased local employment, tax base, support for businesses associated with the bioeconomy, and reduce fire threat</a:t>
            </a:r>
          </a:p>
        </p:txBody>
      </p:sp>
    </p:spTree>
    <p:extLst>
      <p:ext uri="{BB962C8B-B14F-4D97-AF65-F5344CB8AC3E}">
        <p14:creationId xmlns:p14="http://schemas.microsoft.com/office/powerpoint/2010/main" val="1278451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9C779D-E2E1-C744-6461-FB62BCC825C0}"/>
              </a:ext>
            </a:extLst>
          </p:cNvPr>
          <p:cNvSpPr>
            <a:spLocks noGrp="1"/>
          </p:cNvSpPr>
          <p:nvPr>
            <p:ph type="title"/>
          </p:nvPr>
        </p:nvSpPr>
        <p:spPr>
          <a:xfrm>
            <a:off x="635000" y="640823"/>
            <a:ext cx="3418659" cy="5583148"/>
          </a:xfrm>
        </p:spPr>
        <p:txBody>
          <a:bodyPr anchor="ctr">
            <a:normAutofit/>
          </a:bodyPr>
          <a:lstStyle/>
          <a:p>
            <a:r>
              <a:rPr lang="en-CA" sz="5400"/>
              <a:t>In Summary</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DCAA266-6A01-6F11-C2A1-7803D567A2EC}"/>
              </a:ext>
            </a:extLst>
          </p:cNvPr>
          <p:cNvGraphicFramePr>
            <a:graphicFrameLocks noGrp="1"/>
          </p:cNvGraphicFramePr>
          <p:nvPr>
            <p:ph idx="1"/>
            <p:extLst>
              <p:ext uri="{D42A27DB-BD31-4B8C-83A1-F6EECF244321}">
                <p14:modId xmlns:p14="http://schemas.microsoft.com/office/powerpoint/2010/main" val="7635078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8788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01B23-80DC-4AD2-9BBA-77D5173D3DA7}"/>
              </a:ext>
            </a:extLst>
          </p:cNvPr>
          <p:cNvSpPr>
            <a:spLocks noGrp="1"/>
          </p:cNvSpPr>
          <p:nvPr>
            <p:ph type="title"/>
          </p:nvPr>
        </p:nvSpPr>
        <p:spPr>
          <a:xfrm>
            <a:off x="838200" y="365125"/>
            <a:ext cx="10515600" cy="854075"/>
          </a:xfrm>
        </p:spPr>
        <p:txBody>
          <a:bodyPr>
            <a:normAutofit/>
            <a:scene3d>
              <a:camera prst="orthographicFront"/>
              <a:lightRig rig="threePt" dir="t"/>
            </a:scene3d>
            <a:sp3d extrusionH="57150">
              <a:bevelT w="38100" h="38100"/>
            </a:sp3d>
          </a:bodyPr>
          <a:lstStyle/>
          <a:p>
            <a:pPr algn="ctr"/>
            <a:r>
              <a:rPr lang="en-CA" sz="3200" b="1" dirty="0">
                <a:solidFill>
                  <a:srgbClr val="FFC000"/>
                </a:solidFill>
                <a:latin typeface="+mn-lt"/>
              </a:rPr>
              <a:t>The Wildfire Crisis In Alberta</a:t>
            </a:r>
          </a:p>
        </p:txBody>
      </p:sp>
      <p:graphicFrame>
        <p:nvGraphicFramePr>
          <p:cNvPr id="3" name="Content Placeholder 3">
            <a:extLst>
              <a:ext uri="{FF2B5EF4-FFF2-40B4-BE49-F238E27FC236}">
                <a16:creationId xmlns:a16="http://schemas.microsoft.com/office/drawing/2014/main" id="{9B34D80D-6383-E138-C111-3586074E0AE0}"/>
              </a:ext>
            </a:extLst>
          </p:cNvPr>
          <p:cNvGraphicFramePr>
            <a:graphicFrameLocks noGrp="1"/>
          </p:cNvGraphicFramePr>
          <p:nvPr>
            <p:ph idx="1"/>
            <p:extLst>
              <p:ext uri="{D42A27DB-BD31-4B8C-83A1-F6EECF244321}">
                <p14:modId xmlns:p14="http://schemas.microsoft.com/office/powerpoint/2010/main" val="781771900"/>
              </p:ext>
            </p:extLst>
          </p:nvPr>
        </p:nvGraphicFramePr>
        <p:xfrm>
          <a:off x="838200" y="1444752"/>
          <a:ext cx="10515600" cy="47322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34682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obal Temperature Report for 2023 - Berkeley Earth">
            <a:extLst>
              <a:ext uri="{FF2B5EF4-FFF2-40B4-BE49-F238E27FC236}">
                <a16:creationId xmlns:a16="http://schemas.microsoft.com/office/drawing/2014/main" id="{BB2D4DFB-2AF7-4D82-5994-AEDEF759E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25"/>
            <a:ext cx="12192000" cy="6711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5276C1D-9724-E249-1B21-6B5EFC15B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128" y="174048"/>
            <a:ext cx="8265702" cy="6318825"/>
          </a:xfrm>
          <a:prstGeom prst="rect">
            <a:avLst/>
          </a:prstGeom>
          <a:ln w="25400">
            <a:solidFill>
              <a:schemeClr val="accent6"/>
            </a:solidFill>
          </a:ln>
        </p:spPr>
      </p:pic>
      <p:pic>
        <p:nvPicPr>
          <p:cNvPr id="9" name="Content Placeholder 4">
            <a:extLst>
              <a:ext uri="{FF2B5EF4-FFF2-40B4-BE49-F238E27FC236}">
                <a16:creationId xmlns:a16="http://schemas.microsoft.com/office/drawing/2014/main" id="{2BC76C5E-D2E5-3947-4215-76A2622A9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976" y="617247"/>
            <a:ext cx="10600944" cy="5475077"/>
          </a:xfrm>
          <a:prstGeom prst="rect">
            <a:avLst/>
          </a:prstGeom>
          <a:ln w="25400">
            <a:solidFill>
              <a:schemeClr val="accent6"/>
            </a:solidFill>
          </a:ln>
        </p:spPr>
      </p:pic>
    </p:spTree>
    <p:extLst>
      <p:ext uri="{BB962C8B-B14F-4D97-AF65-F5344CB8AC3E}">
        <p14:creationId xmlns:p14="http://schemas.microsoft.com/office/powerpoint/2010/main" val="174434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6E3D-25D9-4645-99C9-6587432B17D8}"/>
              </a:ext>
            </a:extLst>
          </p:cNvPr>
          <p:cNvSpPr>
            <a:spLocks noGrp="1"/>
          </p:cNvSpPr>
          <p:nvPr>
            <p:ph type="title"/>
          </p:nvPr>
        </p:nvSpPr>
        <p:spPr>
          <a:xfrm>
            <a:off x="569843" y="365125"/>
            <a:ext cx="11105322" cy="976787"/>
          </a:xfrm>
        </p:spPr>
        <p:txBody>
          <a:bodyPr>
            <a:noAutofit/>
            <a:scene3d>
              <a:camera prst="orthographicFront"/>
              <a:lightRig rig="threePt" dir="t"/>
            </a:scene3d>
            <a:sp3d extrusionH="57150">
              <a:bevelT w="38100" h="38100"/>
            </a:sp3d>
          </a:bodyPr>
          <a:lstStyle/>
          <a:p>
            <a:pPr algn="ctr"/>
            <a:r>
              <a:rPr lang="en-US" sz="4000" b="1" dirty="0">
                <a:solidFill>
                  <a:srgbClr val="FFC000"/>
                </a:solidFill>
                <a:latin typeface="Calibri" panose="020F0502020204030204" pitchFamily="34" charset="0"/>
                <a:cs typeface="Calibri" panose="020F0502020204030204" pitchFamily="34" charset="0"/>
              </a:rPr>
              <a:t>Later start to winter snows, and earlier snow melt</a:t>
            </a:r>
          </a:p>
        </p:txBody>
      </p:sp>
      <p:sp>
        <p:nvSpPr>
          <p:cNvPr id="3" name="Content Placeholder 2">
            <a:extLst>
              <a:ext uri="{FF2B5EF4-FFF2-40B4-BE49-F238E27FC236}">
                <a16:creationId xmlns:a16="http://schemas.microsoft.com/office/drawing/2014/main" id="{35DDFA61-3E6F-43BD-9108-7F8AC12EDBAB}"/>
              </a:ext>
            </a:extLst>
          </p:cNvPr>
          <p:cNvSpPr>
            <a:spLocks noGrp="1"/>
          </p:cNvSpPr>
          <p:nvPr>
            <p:ph idx="1"/>
          </p:nvPr>
        </p:nvSpPr>
        <p:spPr>
          <a:xfrm>
            <a:off x="424011" y="2054291"/>
            <a:ext cx="4373275" cy="3638586"/>
          </a:xfrm>
          <a:noFill/>
        </p:spPr>
        <p:txBody>
          <a:bodyPr>
            <a:noAutofit/>
            <a:scene3d>
              <a:camera prst="orthographicFront"/>
              <a:lightRig rig="threePt" dir="t"/>
            </a:scene3d>
            <a:sp3d extrusionH="57150">
              <a:bevelT w="38100" h="38100"/>
            </a:sp3d>
          </a:bodyPr>
          <a:lstStyle/>
          <a:p>
            <a:pPr>
              <a:buClr>
                <a:srgbClr val="FFC000"/>
              </a:buClr>
              <a:buSzPct val="100000"/>
              <a:buFont typeface="Wingdings" panose="05000000000000000000" pitchFamily="2" charset="2"/>
              <a:buChar char="v"/>
            </a:pPr>
            <a:r>
              <a:rPr lang="en-US" sz="2400" b="1" dirty="0">
                <a:solidFill>
                  <a:srgbClr val="66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Warmer winters and reduced snowpack,</a:t>
            </a:r>
          </a:p>
          <a:p>
            <a:pPr>
              <a:buClr>
                <a:srgbClr val="FFC000"/>
              </a:buClr>
              <a:buSzPct val="100000"/>
              <a:buFont typeface="Wingdings" panose="05000000000000000000" pitchFamily="2" charset="2"/>
              <a:buChar char="v"/>
            </a:pPr>
            <a:r>
              <a:rPr lang="en-US" sz="2400" b="1" dirty="0">
                <a:solidFill>
                  <a:srgbClr val="66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Very low late season water flows,</a:t>
            </a:r>
          </a:p>
          <a:p>
            <a:pPr>
              <a:buClr>
                <a:srgbClr val="FFC000"/>
              </a:buClr>
              <a:buSzPct val="100000"/>
              <a:buFont typeface="Wingdings" panose="05000000000000000000" pitchFamily="2" charset="2"/>
              <a:buChar char="v"/>
            </a:pPr>
            <a:r>
              <a:rPr lang="en-US" sz="2400" b="1" dirty="0">
                <a:solidFill>
                  <a:srgbClr val="66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Drought impacts,</a:t>
            </a:r>
          </a:p>
          <a:p>
            <a:pPr>
              <a:buClr>
                <a:srgbClr val="FFC000"/>
              </a:buClr>
              <a:buSzPct val="100000"/>
              <a:buFont typeface="Wingdings" panose="05000000000000000000" pitchFamily="2" charset="2"/>
              <a:buChar char="v"/>
            </a:pPr>
            <a:r>
              <a:rPr lang="en-US" sz="2400" b="1" dirty="0">
                <a:solidFill>
                  <a:srgbClr val="66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Access to water for fire suppression will become more of an issue</a:t>
            </a:r>
          </a:p>
        </p:txBody>
      </p:sp>
      <p:pic>
        <p:nvPicPr>
          <p:cNvPr id="6" name="Picture 5">
            <a:extLst>
              <a:ext uri="{FF2B5EF4-FFF2-40B4-BE49-F238E27FC236}">
                <a16:creationId xmlns:a16="http://schemas.microsoft.com/office/drawing/2014/main" id="{383E907D-CD8E-4365-BF65-07CD59D91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5930" y="1483111"/>
            <a:ext cx="5476938" cy="4706744"/>
          </a:xfrm>
          <a:prstGeom prst="rect">
            <a:avLst/>
          </a:prstGeom>
          <a:ln w="25400">
            <a:solidFill>
              <a:schemeClr val="accent6"/>
            </a:solidFill>
          </a:ln>
        </p:spPr>
      </p:pic>
    </p:spTree>
    <p:extLst>
      <p:ext uri="{BB962C8B-B14F-4D97-AF65-F5344CB8AC3E}">
        <p14:creationId xmlns:p14="http://schemas.microsoft.com/office/powerpoint/2010/main" val="2329771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F867E-5924-431E-ADF7-D70767071CC7}"/>
              </a:ext>
            </a:extLst>
          </p:cNvPr>
          <p:cNvSpPr>
            <a:spLocks noGrp="1"/>
          </p:cNvSpPr>
          <p:nvPr>
            <p:ph type="title"/>
          </p:nvPr>
        </p:nvSpPr>
        <p:spPr>
          <a:xfrm>
            <a:off x="773685" y="130278"/>
            <a:ext cx="10353762" cy="970450"/>
          </a:xfrm>
          <a:ln>
            <a:noFill/>
          </a:ln>
        </p:spPr>
        <p:txBody>
          <a:bodyPr>
            <a:normAutofit/>
            <a:scene3d>
              <a:camera prst="orthographicFront"/>
              <a:lightRig rig="threePt" dir="t"/>
            </a:scene3d>
            <a:sp3d extrusionH="57150">
              <a:bevelT w="38100" h="38100"/>
            </a:sp3d>
          </a:bodyPr>
          <a:lstStyle/>
          <a:p>
            <a:pPr algn="ctr"/>
            <a:r>
              <a:rPr lang="en-US" sz="3600" b="1" dirty="0">
                <a:solidFill>
                  <a:srgbClr val="FFC000"/>
                </a:solidFill>
                <a:latin typeface="Calibri" panose="020F0502020204030204" pitchFamily="34" charset="0"/>
                <a:cs typeface="Calibri" panose="020F0502020204030204" pitchFamily="34" charset="0"/>
              </a:rPr>
              <a:t>Changes in temperature and relative humidity </a:t>
            </a:r>
          </a:p>
        </p:txBody>
      </p:sp>
      <p:pic>
        <p:nvPicPr>
          <p:cNvPr id="9" name="Picture 8">
            <a:extLst>
              <a:ext uri="{FF2B5EF4-FFF2-40B4-BE49-F238E27FC236}">
                <a16:creationId xmlns:a16="http://schemas.microsoft.com/office/drawing/2014/main" id="{836D0D6A-B9BE-4E97-93A3-9F2EF8698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39" y="1223796"/>
            <a:ext cx="8005903" cy="5398230"/>
          </a:xfrm>
          <a:prstGeom prst="rect">
            <a:avLst/>
          </a:prstGeom>
          <a:ln w="25400">
            <a:solidFill>
              <a:schemeClr val="accent6"/>
            </a:solidFill>
          </a:ln>
        </p:spPr>
      </p:pic>
      <p:sp>
        <p:nvSpPr>
          <p:cNvPr id="10" name="TextBox 9">
            <a:extLst>
              <a:ext uri="{FF2B5EF4-FFF2-40B4-BE49-F238E27FC236}">
                <a16:creationId xmlns:a16="http://schemas.microsoft.com/office/drawing/2014/main" id="{0F19BB59-89C1-4E51-A29B-E75413E307CE}"/>
              </a:ext>
            </a:extLst>
          </p:cNvPr>
          <p:cNvSpPr txBox="1"/>
          <p:nvPr/>
        </p:nvSpPr>
        <p:spPr>
          <a:xfrm>
            <a:off x="8336477" y="1739342"/>
            <a:ext cx="3749826" cy="4154984"/>
          </a:xfrm>
          <a:prstGeom prst="rect">
            <a:avLst/>
          </a:prstGeom>
          <a:solidFill>
            <a:schemeClr val="accent1">
              <a:lumMod val="75000"/>
              <a:alpha val="20000"/>
            </a:schemeClr>
          </a:solidFill>
        </p:spPr>
        <p:txBody>
          <a:bodyPr wrap="square" rtlCol="0">
            <a:spAutoFit/>
            <a:scene3d>
              <a:camera prst="orthographicFront"/>
              <a:lightRig rig="threePt" dir="t"/>
            </a:scene3d>
            <a:sp3d extrusionH="57150">
              <a:bevelT w="38100" h="38100"/>
            </a:sp3d>
          </a:bodyPr>
          <a:lstStyle/>
          <a:p>
            <a:pPr marL="342900" indent="-342900">
              <a:buClr>
                <a:srgbClr val="FFC000"/>
              </a:buClr>
              <a:buFont typeface="Wingdings" panose="05000000000000000000" pitchFamily="2" charset="2"/>
              <a:buChar char="v"/>
            </a:pPr>
            <a:r>
              <a:rPr lang="en-US" sz="2400" b="1" dirty="0">
                <a:solidFill>
                  <a:srgbClr val="6699FF"/>
                </a:solidFill>
                <a:latin typeface="Calibri" panose="020F0502020204030204" pitchFamily="34" charset="0"/>
                <a:cs typeface="Calibri" panose="020F0502020204030204" pitchFamily="34" charset="0"/>
              </a:rPr>
              <a:t>Warmer daytime temperatures</a:t>
            </a:r>
          </a:p>
          <a:p>
            <a:pPr marL="342900" indent="-342900">
              <a:buClr>
                <a:srgbClr val="FFC000"/>
              </a:buClr>
              <a:buFont typeface="Wingdings" panose="05000000000000000000" pitchFamily="2" charset="2"/>
              <a:buChar char="v"/>
            </a:pPr>
            <a:r>
              <a:rPr lang="en-US" sz="2400" b="1" dirty="0">
                <a:solidFill>
                  <a:srgbClr val="6699FF"/>
                </a:solidFill>
                <a:latin typeface="Calibri" panose="020F0502020204030204" pitchFamily="34" charset="0"/>
                <a:cs typeface="Calibri" panose="020F0502020204030204" pitchFamily="34" charset="0"/>
              </a:rPr>
              <a:t>Lower daytime relative humidity</a:t>
            </a:r>
          </a:p>
          <a:p>
            <a:pPr marL="342900" indent="-342900">
              <a:buClr>
                <a:srgbClr val="FFC000"/>
              </a:buClr>
              <a:buFont typeface="Wingdings" panose="05000000000000000000" pitchFamily="2" charset="2"/>
              <a:buChar char="v"/>
            </a:pPr>
            <a:r>
              <a:rPr lang="en-US" sz="2400" b="1" dirty="0">
                <a:solidFill>
                  <a:srgbClr val="6699FF"/>
                </a:solidFill>
                <a:latin typeface="Calibri" panose="020F0502020204030204" pitchFamily="34" charset="0"/>
                <a:cs typeface="Calibri" panose="020F0502020204030204" pitchFamily="34" charset="0"/>
              </a:rPr>
              <a:t>Higher min nighttime temperatures (poor overnight recovery)</a:t>
            </a:r>
          </a:p>
          <a:p>
            <a:pPr marL="342900" indent="-342900">
              <a:buClr>
                <a:srgbClr val="FFC000"/>
              </a:buClr>
              <a:buFont typeface="Wingdings" panose="05000000000000000000" pitchFamily="2" charset="2"/>
              <a:buChar char="v"/>
            </a:pPr>
            <a:r>
              <a:rPr lang="en-US" sz="2400" b="1" dirty="0">
                <a:solidFill>
                  <a:srgbClr val="6699FF"/>
                </a:solidFill>
                <a:latin typeface="Calibri" panose="020F0502020204030204" pitchFamily="34" charset="0"/>
                <a:cs typeface="Calibri" panose="020F0502020204030204" pitchFamily="34" charset="0"/>
              </a:rPr>
              <a:t>Lower maximum nighttime relative humidity (poor overnight recovery)</a:t>
            </a:r>
          </a:p>
        </p:txBody>
      </p:sp>
    </p:spTree>
    <p:extLst>
      <p:ext uri="{BB962C8B-B14F-4D97-AF65-F5344CB8AC3E}">
        <p14:creationId xmlns:p14="http://schemas.microsoft.com/office/powerpoint/2010/main" val="3393582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E7DB56-60B1-4ED5-95C9-22172E4DE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15" y="1707939"/>
            <a:ext cx="6317201" cy="4094482"/>
          </a:xfrm>
          <a:prstGeom prst="rect">
            <a:avLst/>
          </a:prstGeom>
          <a:ln w="25400">
            <a:solidFill>
              <a:srgbClr val="FFC000"/>
            </a:solidFill>
          </a:ln>
        </p:spPr>
      </p:pic>
      <p:sp>
        <p:nvSpPr>
          <p:cNvPr id="2" name="Title 1">
            <a:extLst>
              <a:ext uri="{FF2B5EF4-FFF2-40B4-BE49-F238E27FC236}">
                <a16:creationId xmlns:a16="http://schemas.microsoft.com/office/drawing/2014/main" id="{A0803EA6-CA99-4BC3-9E58-B712401988DD}"/>
              </a:ext>
            </a:extLst>
          </p:cNvPr>
          <p:cNvSpPr>
            <a:spLocks noGrp="1"/>
          </p:cNvSpPr>
          <p:nvPr>
            <p:ph type="title"/>
          </p:nvPr>
        </p:nvSpPr>
        <p:spPr>
          <a:xfrm>
            <a:off x="864072" y="14372"/>
            <a:ext cx="10515600" cy="1325563"/>
          </a:xfrm>
        </p:spPr>
        <p:txBody>
          <a:bodyPr>
            <a:normAutofit/>
            <a:scene3d>
              <a:camera prst="orthographicFront"/>
              <a:lightRig rig="threePt" dir="t"/>
            </a:scene3d>
            <a:sp3d extrusionH="57150">
              <a:bevelT w="38100" h="38100"/>
            </a:sp3d>
          </a:bodyPr>
          <a:lstStyle/>
          <a:p>
            <a:pPr algn="ctr"/>
            <a:r>
              <a:rPr lang="en-US" sz="3600" b="1" dirty="0">
                <a:solidFill>
                  <a:srgbClr val="FFC000"/>
                </a:solidFill>
                <a:latin typeface="Calibri" panose="020F0502020204030204" pitchFamily="34" charset="0"/>
                <a:cs typeface="Calibri" panose="020F0502020204030204" pitchFamily="34" charset="0"/>
              </a:rPr>
              <a:t>Less precipitation during the fire season and higher incidence of strong convective storms </a:t>
            </a:r>
          </a:p>
        </p:txBody>
      </p:sp>
      <p:pic>
        <p:nvPicPr>
          <p:cNvPr id="9" name="Picture 8">
            <a:extLst>
              <a:ext uri="{FF2B5EF4-FFF2-40B4-BE49-F238E27FC236}">
                <a16:creationId xmlns:a16="http://schemas.microsoft.com/office/drawing/2014/main" id="{6DC02918-E37D-47FB-A738-A556C82CF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700" y="1284636"/>
            <a:ext cx="4583519" cy="5155221"/>
          </a:xfrm>
          <a:prstGeom prst="rect">
            <a:avLst/>
          </a:prstGeom>
          <a:ln w="25400">
            <a:solidFill>
              <a:schemeClr val="accent6"/>
            </a:solidFill>
          </a:ln>
        </p:spPr>
      </p:pic>
      <p:pic>
        <p:nvPicPr>
          <p:cNvPr id="11" name="Picture 10">
            <a:extLst>
              <a:ext uri="{FF2B5EF4-FFF2-40B4-BE49-F238E27FC236}">
                <a16:creationId xmlns:a16="http://schemas.microsoft.com/office/drawing/2014/main" id="{B8BC632D-5C14-464B-9FEC-FB66FB9A1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1872" y="4417561"/>
            <a:ext cx="2371106" cy="1778330"/>
          </a:xfrm>
          <a:prstGeom prst="rect">
            <a:avLst/>
          </a:prstGeom>
          <a:ln w="25400">
            <a:solidFill>
              <a:schemeClr val="accent6"/>
            </a:solidFill>
          </a:ln>
        </p:spPr>
      </p:pic>
    </p:spTree>
    <p:extLst>
      <p:ext uri="{BB962C8B-B14F-4D97-AF65-F5344CB8AC3E}">
        <p14:creationId xmlns:p14="http://schemas.microsoft.com/office/powerpoint/2010/main" val="4266998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95D2D-950C-46F7-95CC-D6D6BDA87B2A}"/>
              </a:ext>
            </a:extLst>
          </p:cNvPr>
          <p:cNvSpPr>
            <a:spLocks noGrp="1"/>
          </p:cNvSpPr>
          <p:nvPr>
            <p:ph type="title"/>
          </p:nvPr>
        </p:nvSpPr>
        <p:spPr>
          <a:xfrm>
            <a:off x="830825" y="143900"/>
            <a:ext cx="4859761" cy="1178873"/>
          </a:xfrm>
        </p:spPr>
        <p:txBody>
          <a:bodyPr>
            <a:noAutofit/>
            <a:scene3d>
              <a:camera prst="orthographicFront"/>
              <a:lightRig rig="threePt" dir="t"/>
            </a:scene3d>
            <a:sp3d extrusionH="57150">
              <a:bevelT w="38100" h="38100"/>
            </a:sp3d>
          </a:bodyPr>
          <a:lstStyle/>
          <a:p>
            <a:pPr algn="ctr"/>
            <a:r>
              <a:rPr lang="en-US"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Higher incidence of strong wind events</a:t>
            </a:r>
          </a:p>
        </p:txBody>
      </p:sp>
      <p:pic>
        <p:nvPicPr>
          <p:cNvPr id="13" name="Picture 12">
            <a:extLst>
              <a:ext uri="{FF2B5EF4-FFF2-40B4-BE49-F238E27FC236}">
                <a16:creationId xmlns:a16="http://schemas.microsoft.com/office/drawing/2014/main" id="{A4BF67D5-3030-4587-85AD-3EDB4EFF85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2235" y="237771"/>
            <a:ext cx="4129275" cy="6382458"/>
          </a:xfrm>
          <a:prstGeom prst="rect">
            <a:avLst/>
          </a:prstGeom>
          <a:ln w="25400">
            <a:solidFill>
              <a:schemeClr val="accent6"/>
            </a:solidFill>
          </a:ln>
        </p:spPr>
      </p:pic>
      <p:pic>
        <p:nvPicPr>
          <p:cNvPr id="19" name="Picture 18">
            <a:extLst>
              <a:ext uri="{FF2B5EF4-FFF2-40B4-BE49-F238E27FC236}">
                <a16:creationId xmlns:a16="http://schemas.microsoft.com/office/drawing/2014/main" id="{CA9ED134-625D-47B7-B9DB-D3D48B422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24" y="1322773"/>
            <a:ext cx="7191667" cy="5170366"/>
          </a:xfrm>
          <a:prstGeom prst="rect">
            <a:avLst/>
          </a:prstGeom>
          <a:ln w="25400">
            <a:solidFill>
              <a:schemeClr val="accent6"/>
            </a:solidFill>
          </a:ln>
        </p:spPr>
      </p:pic>
      <p:sp>
        <p:nvSpPr>
          <p:cNvPr id="3" name="Arrow: Right 2">
            <a:extLst>
              <a:ext uri="{FF2B5EF4-FFF2-40B4-BE49-F238E27FC236}">
                <a16:creationId xmlns:a16="http://schemas.microsoft.com/office/drawing/2014/main" id="{15C9E916-A41C-444B-B696-B7E495B78AB2}"/>
              </a:ext>
            </a:extLst>
          </p:cNvPr>
          <p:cNvSpPr/>
          <p:nvPr/>
        </p:nvSpPr>
        <p:spPr>
          <a:xfrm rot="3333914">
            <a:off x="7683582" y="2435013"/>
            <a:ext cx="4248944" cy="3906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E8A50A2F-1955-42C1-AADA-BD02E22EDB3B}"/>
              </a:ext>
            </a:extLst>
          </p:cNvPr>
          <p:cNvSpPr/>
          <p:nvPr/>
        </p:nvSpPr>
        <p:spPr>
          <a:xfrm>
            <a:off x="9808054" y="1035214"/>
            <a:ext cx="1539301" cy="8522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effectLst>
                  <a:outerShdw blurRad="38100" dist="38100" dir="2700000" algn="tl">
                    <a:srgbClr val="000000">
                      <a:alpha val="43137"/>
                    </a:srgbClr>
                  </a:outerShdw>
                </a:effectLst>
              </a:rPr>
              <a:t>53 km/6 hrs</a:t>
            </a:r>
          </a:p>
          <a:p>
            <a:pPr algn="ctr"/>
            <a:r>
              <a:rPr lang="en-CA" b="1" dirty="0">
                <a:effectLst>
                  <a:outerShdw blurRad="38100" dist="38100" dir="2700000" algn="tl">
                    <a:srgbClr val="000000">
                      <a:alpha val="43137"/>
                    </a:srgbClr>
                  </a:outerShdw>
                </a:effectLst>
              </a:rPr>
              <a:t>= 156 m/min</a:t>
            </a:r>
          </a:p>
        </p:txBody>
      </p:sp>
    </p:spTree>
    <p:extLst>
      <p:ext uri="{BB962C8B-B14F-4D97-AF65-F5344CB8AC3E}">
        <p14:creationId xmlns:p14="http://schemas.microsoft.com/office/powerpoint/2010/main" val="376873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1159</TotalTime>
  <Words>1240</Words>
  <Application>Microsoft Office PowerPoint</Application>
  <PresentationFormat>Widescreen</PresentationFormat>
  <Paragraphs>130</Paragraphs>
  <Slides>35</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Aptos</vt:lpstr>
      <vt:lpstr>Arial</vt:lpstr>
      <vt:lpstr>Calibri</vt:lpstr>
      <vt:lpstr>Calibri Light</vt:lpstr>
      <vt:lpstr>Courier New</vt:lpstr>
      <vt:lpstr>Wingdings</vt:lpstr>
      <vt:lpstr>1_Office Theme</vt:lpstr>
      <vt:lpstr>Office Theme</vt:lpstr>
      <vt:lpstr>WILDLAND FIRE IN THE 21ST CENTURY: CONSEQUENCES OF INACTION AND A PATH FORWARD</vt:lpstr>
      <vt:lpstr>There is an inevitability to wildfire that we seem incapable of accepting….  Gabriel Kirkpatrick Mann,  Director of the 2023 documentary  “Hotshot” </vt:lpstr>
      <vt:lpstr>Future Fire</vt:lpstr>
      <vt:lpstr>The Wildfire Crisis In Alberta</vt:lpstr>
      <vt:lpstr>PowerPoint Presentation</vt:lpstr>
      <vt:lpstr>Later start to winter snows, and earlier snow melt</vt:lpstr>
      <vt:lpstr>Changes in temperature and relative humidity </vt:lpstr>
      <vt:lpstr>Less precipitation during the fire season and higher incidence of strong convective storms </vt:lpstr>
      <vt:lpstr>Higher incidence of strong wind events</vt:lpstr>
      <vt:lpstr>Longer fire seasons</vt:lpstr>
      <vt:lpstr>Drought</vt:lpstr>
      <vt:lpstr>Future Trends</vt:lpstr>
      <vt:lpstr>Hot, Dry and Windy….but you still need fuels!</vt:lpstr>
      <vt:lpstr>The Cost of Inaction</vt:lpstr>
      <vt:lpstr>PowerPoint Presentation</vt:lpstr>
      <vt:lpstr>PowerPoint Presentation</vt:lpstr>
      <vt:lpstr>PowerPoint Presentation</vt:lpstr>
      <vt:lpstr>Economic Burden from Wildfire</vt:lpstr>
      <vt:lpstr>Indirect Cost: Smoke</vt:lpstr>
      <vt:lpstr>Indirect cost: human physical and emotional health</vt:lpstr>
      <vt:lpstr>WATERSHEDS, WATER QUANTITY, AND WATER QUALITY</vt:lpstr>
      <vt:lpstr>Indirect Cost: Forest Sector</vt:lpstr>
      <vt:lpstr>A Path Forward</vt:lpstr>
      <vt:lpstr>“The landscapes of the future have to mimic the landscapes of the past.”</vt:lpstr>
      <vt:lpstr>LANDSCAPES EXPERIENCED A LOT OF FIRE, BUT BECAUSE OF THAT, MOST FIRES WERE SMALL</vt:lpstr>
      <vt:lpstr>PowerPoint Presentation</vt:lpstr>
      <vt:lpstr>Need Significant Pace And Scale But Don’t Need To Treat Everywhere</vt:lpstr>
      <vt:lpstr>PowerPoint Presentation</vt:lpstr>
      <vt:lpstr>Natural fences: Recent wildfires</vt:lpstr>
      <vt:lpstr>Natural fences: Hardwood forests</vt:lpstr>
      <vt:lpstr>Man-made fences: fuels management</vt:lpstr>
      <vt:lpstr>Man made fences: landscape-scale cultural and prescribed fire</vt:lpstr>
      <vt:lpstr>Manage for Dynamic Landscapes</vt:lpstr>
      <vt:lpstr>Build and Maintain Local Capacity via Guardian Programs</vt:lpstr>
      <vt:lpstr>In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IMPACTS OF WILDFIRES: PAST, PRESENT AND FUTURE</dc:title>
  <dc:creator>Robert Gray</dc:creator>
  <cp:lastModifiedBy>Robert Gray</cp:lastModifiedBy>
  <cp:revision>24</cp:revision>
  <dcterms:created xsi:type="dcterms:W3CDTF">2021-09-14T17:55:45Z</dcterms:created>
  <dcterms:modified xsi:type="dcterms:W3CDTF">2026-05-07T13:22:31Z</dcterms:modified>
</cp:coreProperties>
</file>